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handoutMasterIdLst>
    <p:handoutMasterId r:id="rId19"/>
  </p:handoutMasterIdLst>
  <p:sldIdLst>
    <p:sldId id="257" r:id="rId5"/>
    <p:sldId id="270" r:id="rId6"/>
    <p:sldId id="279" r:id="rId7"/>
    <p:sldId id="267" r:id="rId8"/>
    <p:sldId id="271" r:id="rId9"/>
    <p:sldId id="269" r:id="rId10"/>
    <p:sldId id="272" r:id="rId11"/>
    <p:sldId id="274" r:id="rId12"/>
    <p:sldId id="273" r:id="rId13"/>
    <p:sldId id="275" r:id="rId14"/>
    <p:sldId id="277" r:id="rId15"/>
    <p:sldId id="278" r:id="rId16"/>
    <p:sldId id="276" r:id="rId1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506" userDrawn="1">
          <p15:clr>
            <a:srgbClr val="A4A3A4"/>
          </p15:clr>
        </p15:guide>
        <p15:guide id="3" pos="189" userDrawn="1">
          <p15:clr>
            <a:srgbClr val="A4A3A4"/>
          </p15:clr>
        </p15:guide>
        <p15:guide id="4" orient="horz" pos="1366" userDrawn="1">
          <p15:clr>
            <a:srgbClr val="A4A3A4"/>
          </p15:clr>
        </p15:guide>
        <p15:guide id="5" orient="horz" pos="1911" userDrawn="1">
          <p15:clr>
            <a:srgbClr val="A4A3A4"/>
          </p15:clr>
        </p15:guide>
        <p15:guide id="6" orient="horz" pos="2478" userDrawn="1">
          <p15:clr>
            <a:srgbClr val="A4A3A4"/>
          </p15:clr>
        </p15:guide>
        <p15:guide id="8" pos="7423" userDrawn="1">
          <p15:clr>
            <a:srgbClr val="A4A3A4"/>
          </p15:clr>
        </p15:guide>
        <p15:guide id="9" orient="horz" pos="3022" userDrawn="1">
          <p15:clr>
            <a:srgbClr val="A4A3A4"/>
          </p15:clr>
        </p15:guide>
        <p15:guide id="11" pos="3840" userDrawn="1">
          <p15:clr>
            <a:srgbClr val="A4A3A4"/>
          </p15:clr>
        </p15:guide>
        <p15:guide id="12" orient="horz" pos="3566" userDrawn="1">
          <p15:clr>
            <a:srgbClr val="A4A3A4"/>
          </p15:clr>
        </p15:guide>
        <p15:guide id="13" pos="1232" userDrawn="1">
          <p15:clr>
            <a:srgbClr val="A4A3A4"/>
          </p15:clr>
        </p15:guide>
        <p15:guide id="14" pos="456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E3EBCB-B69E-CE64-6FC2-47C363B05C0A}" name="Rikke Klitgaard Friis" initials="RKF" userId="S::rkf@daka.dk::7a41fbc9-1056-4379-b4ea-fd1aec0dc060" providerId="AD"/>
  <p188:author id="{065461E4-5B3F-131C-326B-DD823E821D68}" name="Søren Mohr Jensen" initials="SMJ" userId="S::smj@daka.dk::ff0477a2-0c3f-492b-a10f-069694b726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6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6BE95F-99C7-42F6-B826-ADB6D69918B4}" v="3" dt="2022-10-26T09:31:31.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360" autoAdjust="0"/>
  </p:normalViewPr>
  <p:slideViewPr>
    <p:cSldViewPr snapToGrid="0" showGuides="1">
      <p:cViewPr varScale="1">
        <p:scale>
          <a:sx n="105" d="100"/>
          <a:sy n="105" d="100"/>
        </p:scale>
        <p:origin x="78" y="108"/>
      </p:cViewPr>
      <p:guideLst>
        <p:guide orient="horz" pos="459"/>
        <p:guide pos="506"/>
        <p:guide pos="189"/>
        <p:guide orient="horz" pos="1366"/>
        <p:guide orient="horz" pos="1911"/>
        <p:guide orient="horz" pos="2478"/>
        <p:guide pos="7423"/>
        <p:guide orient="horz" pos="3022"/>
        <p:guide pos="3840"/>
        <p:guide orient="horz" pos="3566"/>
        <p:guide pos="1232"/>
        <p:guide pos="4566"/>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2ECA986-07FE-4D28-91D0-A7854ED360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F740BE87-E3D8-49CD-A296-CCABE1E3DD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786554-6784-4B00-88DD-F27EDF236AA2}" type="datetimeFigureOut">
              <a:rPr lang="da-DK" smtClean="0"/>
              <a:t>26-10-2022</a:t>
            </a:fld>
            <a:endParaRPr lang="da-DK"/>
          </a:p>
        </p:txBody>
      </p:sp>
      <p:sp>
        <p:nvSpPr>
          <p:cNvPr id="4" name="Pladsholder til sidefod 3">
            <a:extLst>
              <a:ext uri="{FF2B5EF4-FFF2-40B4-BE49-F238E27FC236}">
                <a16:creationId xmlns:a16="http://schemas.microsoft.com/office/drawing/2014/main" id="{BBECA501-7194-4087-9EA3-F3619C76B8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CED98AA4-E12F-4B16-9AB8-35000B9A51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7E1338-128F-4267-BCC1-60E1E944D7D5}" type="slidenum">
              <a:rPr lang="da-DK" smtClean="0"/>
              <a:t>‹nr.›</a:t>
            </a:fld>
            <a:endParaRPr lang="da-DK"/>
          </a:p>
        </p:txBody>
      </p:sp>
    </p:spTree>
    <p:extLst>
      <p:ext uri="{BB962C8B-B14F-4D97-AF65-F5344CB8AC3E}">
        <p14:creationId xmlns:p14="http://schemas.microsoft.com/office/powerpoint/2010/main" val="2561046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1EE055-FC60-4842-A12D-ABA6BEEFB047}" type="datetimeFigureOut">
              <a:rPr lang="da-DK" smtClean="0"/>
              <a:t>26-10-2022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33563-EAC2-4FE0-ACF7-9F6FA8EC4D73}" type="slidenum">
              <a:rPr lang="da-DK" smtClean="0"/>
              <a:t>‹nr.›</a:t>
            </a:fld>
            <a:endParaRPr lang="da-DK"/>
          </a:p>
        </p:txBody>
      </p:sp>
    </p:spTree>
    <p:extLst>
      <p:ext uri="{BB962C8B-B14F-4D97-AF65-F5344CB8AC3E}">
        <p14:creationId xmlns:p14="http://schemas.microsoft.com/office/powerpoint/2010/main" val="267546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19033563-EAC2-4FE0-ACF7-9F6FA8EC4D73}" type="slidenum">
              <a:rPr lang="da-DK" smtClean="0"/>
              <a:t>1</a:t>
            </a:fld>
            <a:endParaRPr lang="da-DK"/>
          </a:p>
        </p:txBody>
      </p:sp>
    </p:spTree>
    <p:extLst>
      <p:ext uri="{BB962C8B-B14F-4D97-AF65-F5344CB8AC3E}">
        <p14:creationId xmlns:p14="http://schemas.microsoft.com/office/powerpoint/2010/main" val="196399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Generet Google Play knap her, når vi har URL på </a:t>
            </a:r>
            <a:r>
              <a:rPr lang="da-DK" dirty="0" err="1"/>
              <a:t>storen</a:t>
            </a:r>
            <a:r>
              <a:rPr lang="da-DK" dirty="0"/>
              <a:t> https://play.google.com/intl/en_us/badges/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Appen ligger i brugsanvisningsmappen </a:t>
            </a:r>
          </a:p>
          <a:p>
            <a:endParaRPr lang="da-DK" dirty="0"/>
          </a:p>
        </p:txBody>
      </p:sp>
      <p:sp>
        <p:nvSpPr>
          <p:cNvPr id="4" name="Pladsholder til slidenummer 3"/>
          <p:cNvSpPr>
            <a:spLocks noGrp="1"/>
          </p:cNvSpPr>
          <p:nvPr>
            <p:ph type="sldNum" sz="quarter" idx="5"/>
          </p:nvPr>
        </p:nvSpPr>
        <p:spPr/>
        <p:txBody>
          <a:bodyPr/>
          <a:lstStyle/>
          <a:p>
            <a:fld id="{19033563-EAC2-4FE0-ACF7-9F6FA8EC4D73}" type="slidenum">
              <a:rPr lang="da-DK" smtClean="0"/>
              <a:t>2</a:t>
            </a:fld>
            <a:endParaRPr lang="da-DK"/>
          </a:p>
        </p:txBody>
      </p:sp>
    </p:spTree>
    <p:extLst>
      <p:ext uri="{BB962C8B-B14F-4D97-AF65-F5344CB8AC3E}">
        <p14:creationId xmlns:p14="http://schemas.microsoft.com/office/powerpoint/2010/main" val="18129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Generet Google Play knap her, når vi har URL på </a:t>
            </a:r>
            <a:r>
              <a:rPr lang="da-DK" dirty="0" err="1"/>
              <a:t>storen</a:t>
            </a:r>
            <a:r>
              <a:rPr lang="da-DK" dirty="0"/>
              <a:t> https://play.google.com/intl/en_us/badges/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Appen ligger i brugsanvisningsmappen </a:t>
            </a:r>
          </a:p>
          <a:p>
            <a:endParaRPr lang="da-DK" dirty="0"/>
          </a:p>
        </p:txBody>
      </p:sp>
      <p:sp>
        <p:nvSpPr>
          <p:cNvPr id="4" name="Pladsholder til slidenummer 3"/>
          <p:cNvSpPr>
            <a:spLocks noGrp="1"/>
          </p:cNvSpPr>
          <p:nvPr>
            <p:ph type="sldNum" sz="quarter" idx="5"/>
          </p:nvPr>
        </p:nvSpPr>
        <p:spPr/>
        <p:txBody>
          <a:bodyPr/>
          <a:lstStyle/>
          <a:p>
            <a:fld id="{19033563-EAC2-4FE0-ACF7-9F6FA8EC4D73}" type="slidenum">
              <a:rPr lang="da-DK" smtClean="0"/>
              <a:t>3</a:t>
            </a:fld>
            <a:endParaRPr lang="da-DK"/>
          </a:p>
        </p:txBody>
      </p:sp>
    </p:spTree>
    <p:extLst>
      <p:ext uri="{BB962C8B-B14F-4D97-AF65-F5344CB8AC3E}">
        <p14:creationId xmlns:p14="http://schemas.microsoft.com/office/powerpoint/2010/main" val="3398677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AE86260C-535E-41F7-962E-2552546C57F4}"/>
              </a:ext>
            </a:extLst>
          </p:cNvPr>
          <p:cNvSpPr txBox="1"/>
          <p:nvPr userDrawn="1"/>
        </p:nvSpPr>
        <p:spPr>
          <a:xfrm>
            <a:off x="4624250" y="-7487"/>
            <a:ext cx="7567749" cy="2022377"/>
          </a:xfrm>
          <a:prstGeom prst="rect">
            <a:avLst/>
          </a:prstGeom>
          <a:solidFill>
            <a:schemeClr val="bg1"/>
          </a:solidFill>
        </p:spPr>
        <p:txBody>
          <a:bodyPr wrap="square" rtlCol="0">
            <a:spAutoFit/>
          </a:bodyPr>
          <a:lstStyle/>
          <a:p>
            <a:endParaRPr lang="da-DK" dirty="0"/>
          </a:p>
        </p:txBody>
      </p:sp>
      <p:pic>
        <p:nvPicPr>
          <p:cNvPr id="13" name="Billede 12" descr="Et billede, der indeholder tekst, person, tilbehør&#10;&#10;Automatisk genereret beskrivelse">
            <a:extLst>
              <a:ext uri="{FF2B5EF4-FFF2-40B4-BE49-F238E27FC236}">
                <a16:creationId xmlns:a16="http://schemas.microsoft.com/office/drawing/2014/main" id="{1AAC85E3-2756-4904-BC3B-54E0DC966EE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Oval 49">
            <a:extLst>
              <a:ext uri="{FF2B5EF4-FFF2-40B4-BE49-F238E27FC236}">
                <a16:creationId xmlns:a16="http://schemas.microsoft.com/office/drawing/2014/main" id="{4E211CDF-D344-4047-9555-36E029E2D473}"/>
              </a:ext>
            </a:extLst>
          </p:cNvPr>
          <p:cNvSpPr/>
          <p:nvPr userDrawn="1"/>
        </p:nvSpPr>
        <p:spPr>
          <a:xfrm>
            <a:off x="8509394" y="3784510"/>
            <a:ext cx="77156" cy="77156"/>
          </a:xfrm>
          <a:prstGeom prst="ellipse">
            <a:avLst/>
          </a:prstGeom>
          <a:noFill/>
          <a:ln w="508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 </a:t>
            </a:r>
          </a:p>
        </p:txBody>
      </p:sp>
      <p:sp>
        <p:nvSpPr>
          <p:cNvPr id="32" name="Pladsholder til indhold 31">
            <a:extLst>
              <a:ext uri="{FF2B5EF4-FFF2-40B4-BE49-F238E27FC236}">
                <a16:creationId xmlns:a16="http://schemas.microsoft.com/office/drawing/2014/main" id="{AE1829D7-DEDB-43CF-A02A-4A98E1BE6E5E}"/>
              </a:ext>
            </a:extLst>
          </p:cNvPr>
          <p:cNvSpPr>
            <a:spLocks noGrp="1"/>
          </p:cNvSpPr>
          <p:nvPr>
            <p:ph sz="quarter" idx="10" hasCustomPrompt="1"/>
          </p:nvPr>
        </p:nvSpPr>
        <p:spPr>
          <a:xfrm>
            <a:off x="1803802" y="3152775"/>
            <a:ext cx="6832600" cy="311231"/>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Indtast navn</a:t>
            </a:r>
          </a:p>
        </p:txBody>
      </p:sp>
      <p:sp>
        <p:nvSpPr>
          <p:cNvPr id="34" name="Pladsholder til indhold 33">
            <a:extLst>
              <a:ext uri="{FF2B5EF4-FFF2-40B4-BE49-F238E27FC236}">
                <a16:creationId xmlns:a16="http://schemas.microsoft.com/office/drawing/2014/main" id="{AC3B6D1B-B397-4BA6-911A-50C006B89ED2}"/>
              </a:ext>
            </a:extLst>
          </p:cNvPr>
          <p:cNvSpPr>
            <a:spLocks noGrp="1"/>
          </p:cNvSpPr>
          <p:nvPr>
            <p:ph sz="quarter" idx="11" hasCustomPrompt="1"/>
          </p:nvPr>
        </p:nvSpPr>
        <p:spPr>
          <a:xfrm>
            <a:off x="1803400" y="3563938"/>
            <a:ext cx="6832600" cy="220572"/>
          </a:xfrm>
        </p:spPr>
        <p:txBody>
          <a:bodyPr>
            <a:normAutofit/>
          </a:bodyPr>
          <a:lstStyle>
            <a:lvl1pPr marL="0" indent="0">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Indtast jobtitel</a:t>
            </a:r>
          </a:p>
        </p:txBody>
      </p:sp>
      <p:sp>
        <p:nvSpPr>
          <p:cNvPr id="37" name="Pladsholder til indhold 36">
            <a:extLst>
              <a:ext uri="{FF2B5EF4-FFF2-40B4-BE49-F238E27FC236}">
                <a16:creationId xmlns:a16="http://schemas.microsoft.com/office/drawing/2014/main" id="{2715CBEC-17B2-4177-9A01-CA5EF56D5ED8}"/>
              </a:ext>
            </a:extLst>
          </p:cNvPr>
          <p:cNvSpPr>
            <a:spLocks noGrp="1"/>
          </p:cNvSpPr>
          <p:nvPr>
            <p:ph sz="quarter" idx="12" hasCustomPrompt="1"/>
          </p:nvPr>
        </p:nvSpPr>
        <p:spPr>
          <a:xfrm>
            <a:off x="1848944" y="2169202"/>
            <a:ext cx="5764212" cy="564274"/>
          </a:xfrm>
        </p:spPr>
        <p:txBody>
          <a:bodyPr>
            <a:noAutofit/>
          </a:bodyPr>
          <a:lstStyle>
            <a:lvl1pPr marL="0" indent="0">
              <a:buNone/>
              <a:defRPr sz="4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DAKA SECANIM</a:t>
            </a:r>
          </a:p>
        </p:txBody>
      </p:sp>
      <p:sp>
        <p:nvSpPr>
          <p:cNvPr id="39" name="Pladsholder til indhold 38">
            <a:extLst>
              <a:ext uri="{FF2B5EF4-FFF2-40B4-BE49-F238E27FC236}">
                <a16:creationId xmlns:a16="http://schemas.microsoft.com/office/drawing/2014/main" id="{D7E46A2C-DA8F-4BC0-BECF-BFCBD5E783B3}"/>
              </a:ext>
            </a:extLst>
          </p:cNvPr>
          <p:cNvSpPr>
            <a:spLocks noGrp="1"/>
          </p:cNvSpPr>
          <p:nvPr>
            <p:ph sz="quarter" idx="13" hasCustomPrompt="1"/>
          </p:nvPr>
        </p:nvSpPr>
        <p:spPr>
          <a:xfrm>
            <a:off x="1849438" y="1879600"/>
            <a:ext cx="5763718" cy="280988"/>
          </a:xfrm>
        </p:spPr>
        <p:txBody>
          <a:bodyPr>
            <a:noAutofit/>
          </a:bodyPr>
          <a:lstStyle>
            <a:lvl1pPr marL="0" indent="0">
              <a:buNone/>
              <a:defRPr sz="1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da-DK" dirty="0"/>
              <a:t>Sikkerhed hele vejen rundt</a:t>
            </a:r>
          </a:p>
        </p:txBody>
      </p:sp>
    </p:spTree>
    <p:extLst>
      <p:ext uri="{BB962C8B-B14F-4D97-AF65-F5344CB8AC3E}">
        <p14:creationId xmlns:p14="http://schemas.microsoft.com/office/powerpoint/2010/main" val="235310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4794E-72B7-4FB4-A8B8-05ACF3BFDA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D52B6979-7B97-4205-85C2-9931866B7D9F}"/>
              </a:ext>
            </a:extLst>
          </p:cNvPr>
          <p:cNvSpPr>
            <a:spLocks noGrp="1"/>
          </p:cNvSpPr>
          <p:nvPr>
            <p:ph type="dt" sz="half" idx="10"/>
          </p:nvPr>
        </p:nvSpPr>
        <p:spPr/>
        <p:txBody>
          <a:bodyPr/>
          <a:lstStyle/>
          <a:p>
            <a:fld id="{F404392E-F28D-498C-9C0C-68291D14EE80}" type="datetime1">
              <a:rPr lang="da-DK" smtClean="0"/>
              <a:t>26-10-2022</a:t>
            </a:fld>
            <a:endParaRPr lang="da-DK"/>
          </a:p>
        </p:txBody>
      </p:sp>
      <p:sp>
        <p:nvSpPr>
          <p:cNvPr id="4" name="Pladsholder til sidefod 3">
            <a:extLst>
              <a:ext uri="{FF2B5EF4-FFF2-40B4-BE49-F238E27FC236}">
                <a16:creationId xmlns:a16="http://schemas.microsoft.com/office/drawing/2014/main" id="{20FA1EE1-D023-45CF-A181-8E3FED3897A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DD78AAD-DACC-427F-AC70-7A3EC6B90197}"/>
              </a:ext>
            </a:extLst>
          </p:cNvPr>
          <p:cNvSpPr>
            <a:spLocks noGrp="1"/>
          </p:cNvSpPr>
          <p:nvPr>
            <p:ph type="sldNum" sz="quarter" idx="12"/>
          </p:nvPr>
        </p:nvSpPr>
        <p:spPr/>
        <p:txBody>
          <a:bodyPr/>
          <a:lstStyle/>
          <a:p>
            <a:fld id="{F10A3FFD-82C5-41D2-B195-FA9EF1728088}" type="slidenum">
              <a:rPr lang="da-DK" smtClean="0"/>
              <a:t>‹nr.›</a:t>
            </a:fld>
            <a:endParaRPr lang="da-DK"/>
          </a:p>
        </p:txBody>
      </p:sp>
    </p:spTree>
    <p:extLst>
      <p:ext uri="{BB962C8B-B14F-4D97-AF65-F5344CB8AC3E}">
        <p14:creationId xmlns:p14="http://schemas.microsoft.com/office/powerpoint/2010/main" val="285479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4A5D1D3-A562-4912-83FC-3E3BE93FB824}"/>
              </a:ext>
            </a:extLst>
          </p:cNvPr>
          <p:cNvSpPr>
            <a:spLocks noGrp="1"/>
          </p:cNvSpPr>
          <p:nvPr>
            <p:ph idx="1"/>
          </p:nvPr>
        </p:nvSpPr>
        <p:spPr>
          <a:xfrm>
            <a:off x="838200" y="1504335"/>
            <a:ext cx="10515600" cy="467262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60F6E5B0-C3AC-4569-91EB-C4761AB107A1}"/>
              </a:ext>
            </a:extLst>
          </p:cNvPr>
          <p:cNvSpPr>
            <a:spLocks noGrp="1"/>
          </p:cNvSpPr>
          <p:nvPr>
            <p:ph type="dt" sz="half" idx="10"/>
          </p:nvPr>
        </p:nvSpPr>
        <p:spPr/>
        <p:txBody>
          <a:bodyPr/>
          <a:lstStyle/>
          <a:p>
            <a:fld id="{86779116-34BE-4F70-BB32-7650099822CA}" type="datetime1">
              <a:rPr lang="da-DK" smtClean="0"/>
              <a:t>26-10-2022</a:t>
            </a:fld>
            <a:endParaRPr lang="da-DK"/>
          </a:p>
        </p:txBody>
      </p:sp>
      <p:sp>
        <p:nvSpPr>
          <p:cNvPr id="5" name="Pladsholder til sidefod 4">
            <a:extLst>
              <a:ext uri="{FF2B5EF4-FFF2-40B4-BE49-F238E27FC236}">
                <a16:creationId xmlns:a16="http://schemas.microsoft.com/office/drawing/2014/main" id="{A4BA8DF5-90D4-438A-991E-CE4311B6249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EA53832-7333-466F-9917-04AC249DD45A}"/>
              </a:ext>
            </a:extLst>
          </p:cNvPr>
          <p:cNvSpPr>
            <a:spLocks noGrp="1"/>
          </p:cNvSpPr>
          <p:nvPr>
            <p:ph type="sldNum" sz="quarter" idx="12"/>
          </p:nvPr>
        </p:nvSpPr>
        <p:spPr>
          <a:xfrm>
            <a:off x="9190703" y="6361061"/>
            <a:ext cx="2743200" cy="365125"/>
          </a:xfrm>
        </p:spPr>
        <p:txBody>
          <a:bodyPr/>
          <a:lstStyle/>
          <a:p>
            <a:fld id="{F10A3FFD-82C5-41D2-B195-FA9EF1728088}" type="slidenum">
              <a:rPr lang="da-DK" smtClean="0"/>
              <a:t>‹nr.›</a:t>
            </a:fld>
            <a:endParaRPr lang="da-DK"/>
          </a:p>
        </p:txBody>
      </p:sp>
      <p:sp>
        <p:nvSpPr>
          <p:cNvPr id="7" name="Titel 6">
            <a:extLst>
              <a:ext uri="{FF2B5EF4-FFF2-40B4-BE49-F238E27FC236}">
                <a16:creationId xmlns:a16="http://schemas.microsoft.com/office/drawing/2014/main" id="{5B490B36-5639-4864-9057-ABF0A109EB62}"/>
              </a:ext>
            </a:extLst>
          </p:cNvPr>
          <p:cNvSpPr>
            <a:spLocks noGrp="1"/>
          </p:cNvSpPr>
          <p:nvPr>
            <p:ph type="title"/>
          </p:nvPr>
        </p:nvSpPr>
        <p:spPr>
          <a:xfrm>
            <a:off x="189271" y="320675"/>
            <a:ext cx="11874910" cy="731377"/>
          </a:xfrm>
          <a:prstGeom prst="rect">
            <a:avLst/>
          </a:prstGeo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1540365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CF281850-FFD9-4B69-BC5C-8926663AE27F}"/>
              </a:ext>
            </a:extLst>
          </p:cNvPr>
          <p:cNvSpPr>
            <a:spLocks noGrp="1"/>
          </p:cNvSpPr>
          <p:nvPr>
            <p:ph type="dt" sz="half" idx="10"/>
          </p:nvPr>
        </p:nvSpPr>
        <p:spPr/>
        <p:txBody>
          <a:bodyPr/>
          <a:lstStyle/>
          <a:p>
            <a:fld id="{F404392E-F28D-498C-9C0C-68291D14EE80}" type="datetime1">
              <a:rPr lang="da-DK" smtClean="0"/>
              <a:t>26-10-2022</a:t>
            </a:fld>
            <a:endParaRPr lang="da-DK"/>
          </a:p>
        </p:txBody>
      </p:sp>
      <p:sp>
        <p:nvSpPr>
          <p:cNvPr id="4" name="Pladsholder til sidefod 3">
            <a:extLst>
              <a:ext uri="{FF2B5EF4-FFF2-40B4-BE49-F238E27FC236}">
                <a16:creationId xmlns:a16="http://schemas.microsoft.com/office/drawing/2014/main" id="{B2B287CD-0E86-4E32-A4A9-18433F848A1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6745C5D-D36F-4D2C-888B-C59AEBDB233C}"/>
              </a:ext>
            </a:extLst>
          </p:cNvPr>
          <p:cNvSpPr>
            <a:spLocks noGrp="1"/>
          </p:cNvSpPr>
          <p:nvPr>
            <p:ph type="sldNum" sz="quarter" idx="12"/>
          </p:nvPr>
        </p:nvSpPr>
        <p:spPr>
          <a:xfrm>
            <a:off x="9190703" y="6356350"/>
            <a:ext cx="2743200" cy="365125"/>
          </a:xfrm>
        </p:spPr>
        <p:txBody>
          <a:bodyPr/>
          <a:lstStyle/>
          <a:p>
            <a:fld id="{F10A3FFD-82C5-41D2-B195-FA9EF1728088}" type="slidenum">
              <a:rPr lang="da-DK" smtClean="0"/>
              <a:t>‹nr.›</a:t>
            </a:fld>
            <a:endParaRPr lang="da-DK"/>
          </a:p>
        </p:txBody>
      </p:sp>
      <p:sp>
        <p:nvSpPr>
          <p:cNvPr id="7" name="Pladsholder til tekst 6">
            <a:extLst>
              <a:ext uri="{FF2B5EF4-FFF2-40B4-BE49-F238E27FC236}">
                <a16:creationId xmlns:a16="http://schemas.microsoft.com/office/drawing/2014/main" id="{B0430FE7-F8BD-4BFC-B9DD-A620ED5BB37D}"/>
              </a:ext>
            </a:extLst>
          </p:cNvPr>
          <p:cNvSpPr>
            <a:spLocks noGrp="1"/>
          </p:cNvSpPr>
          <p:nvPr>
            <p:ph type="body" sz="quarter" idx="13"/>
          </p:nvPr>
        </p:nvSpPr>
        <p:spPr>
          <a:xfrm>
            <a:off x="838200" y="1534600"/>
            <a:ext cx="5257800" cy="455136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6">
            <a:extLst>
              <a:ext uri="{FF2B5EF4-FFF2-40B4-BE49-F238E27FC236}">
                <a16:creationId xmlns:a16="http://schemas.microsoft.com/office/drawing/2014/main" id="{F8173822-8B61-4F96-93B0-A596778D8473}"/>
              </a:ext>
            </a:extLst>
          </p:cNvPr>
          <p:cNvSpPr>
            <a:spLocks noGrp="1"/>
          </p:cNvSpPr>
          <p:nvPr>
            <p:ph type="body" sz="quarter" idx="14"/>
          </p:nvPr>
        </p:nvSpPr>
        <p:spPr>
          <a:xfrm>
            <a:off x="6302477" y="1543664"/>
            <a:ext cx="5309420" cy="455136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Titel 6">
            <a:extLst>
              <a:ext uri="{FF2B5EF4-FFF2-40B4-BE49-F238E27FC236}">
                <a16:creationId xmlns:a16="http://schemas.microsoft.com/office/drawing/2014/main" id="{B5A93D38-6DCD-49F8-A78C-5D38BEEA4AE1}"/>
              </a:ext>
            </a:extLst>
          </p:cNvPr>
          <p:cNvSpPr>
            <a:spLocks noGrp="1"/>
          </p:cNvSpPr>
          <p:nvPr>
            <p:ph type="title"/>
          </p:nvPr>
        </p:nvSpPr>
        <p:spPr>
          <a:xfrm>
            <a:off x="189271" y="320675"/>
            <a:ext cx="11874910" cy="731377"/>
          </a:xfrm>
          <a:prstGeom prst="rect">
            <a:avLst/>
          </a:prstGeom>
        </p:spPr>
        <p:txBody>
          <a:bodyPr>
            <a:normAutofit/>
          </a:bodyPr>
          <a:lstStyle>
            <a:lvl1pPr>
              <a:defRPr sz="3200"/>
            </a:lvl1pPr>
          </a:lstStyle>
          <a:p>
            <a:r>
              <a:rPr lang="da-DK"/>
              <a:t>Klik for at redigere titeltypografien i masteren</a:t>
            </a:r>
            <a:endParaRPr lang="da-DK" dirty="0"/>
          </a:p>
        </p:txBody>
      </p:sp>
    </p:spTree>
    <p:extLst>
      <p:ext uri="{BB962C8B-B14F-4D97-AF65-F5344CB8AC3E}">
        <p14:creationId xmlns:p14="http://schemas.microsoft.com/office/powerpoint/2010/main" val="2622588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681428F-9209-47A0-B6CB-E1F59FA7A7F7}"/>
              </a:ext>
            </a:extLst>
          </p:cNvPr>
          <p:cNvSpPr>
            <a:spLocks noGrp="1"/>
          </p:cNvSpPr>
          <p:nvPr>
            <p:ph type="dt" sz="half" idx="10"/>
          </p:nvPr>
        </p:nvSpPr>
        <p:spPr/>
        <p:txBody>
          <a:bodyPr/>
          <a:lstStyle/>
          <a:p>
            <a:fld id="{F404392E-F28D-498C-9C0C-68291D14EE80}" type="datetime1">
              <a:rPr lang="da-DK" smtClean="0"/>
              <a:t>26-10-2022</a:t>
            </a:fld>
            <a:endParaRPr lang="da-DK"/>
          </a:p>
        </p:txBody>
      </p:sp>
      <p:sp>
        <p:nvSpPr>
          <p:cNvPr id="4" name="Pladsholder til sidefod 3">
            <a:extLst>
              <a:ext uri="{FF2B5EF4-FFF2-40B4-BE49-F238E27FC236}">
                <a16:creationId xmlns:a16="http://schemas.microsoft.com/office/drawing/2014/main" id="{9C32790C-B5AE-45E4-8A6F-0A529206983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F79C6BD-DFC3-470B-826F-FCA803417C47}"/>
              </a:ext>
            </a:extLst>
          </p:cNvPr>
          <p:cNvSpPr>
            <a:spLocks noGrp="1"/>
          </p:cNvSpPr>
          <p:nvPr>
            <p:ph type="sldNum" sz="quarter" idx="12"/>
          </p:nvPr>
        </p:nvSpPr>
        <p:spPr/>
        <p:txBody>
          <a:bodyPr/>
          <a:lstStyle/>
          <a:p>
            <a:fld id="{F10A3FFD-82C5-41D2-B195-FA9EF1728088}" type="slidenum">
              <a:rPr lang="da-DK" smtClean="0"/>
              <a:t>‹nr.›</a:t>
            </a:fld>
            <a:endParaRPr lang="da-DK"/>
          </a:p>
        </p:txBody>
      </p:sp>
      <p:sp>
        <p:nvSpPr>
          <p:cNvPr id="7" name="Pladsholder til billede 6">
            <a:extLst>
              <a:ext uri="{FF2B5EF4-FFF2-40B4-BE49-F238E27FC236}">
                <a16:creationId xmlns:a16="http://schemas.microsoft.com/office/drawing/2014/main" id="{84A8C1BA-F05A-4573-8CF9-F16AEC9DA29C}"/>
              </a:ext>
            </a:extLst>
          </p:cNvPr>
          <p:cNvSpPr>
            <a:spLocks noGrp="1"/>
          </p:cNvSpPr>
          <p:nvPr>
            <p:ph type="pic" sz="quarter" idx="13"/>
          </p:nvPr>
        </p:nvSpPr>
        <p:spPr>
          <a:xfrm>
            <a:off x="7130845" y="1671894"/>
            <a:ext cx="4412226" cy="4375150"/>
          </a:xfrm>
        </p:spPr>
        <p:txBody>
          <a:bodyPr/>
          <a:lstStyle/>
          <a:p>
            <a:r>
              <a:rPr lang="da-DK"/>
              <a:t>Klik på ikonet for at tilføje et billede</a:t>
            </a:r>
          </a:p>
        </p:txBody>
      </p:sp>
      <p:sp>
        <p:nvSpPr>
          <p:cNvPr id="9" name="Pladsholder til tekst 8">
            <a:extLst>
              <a:ext uri="{FF2B5EF4-FFF2-40B4-BE49-F238E27FC236}">
                <a16:creationId xmlns:a16="http://schemas.microsoft.com/office/drawing/2014/main" id="{E9681911-C8E2-41BC-9D65-15150FCD0BB6}"/>
              </a:ext>
            </a:extLst>
          </p:cNvPr>
          <p:cNvSpPr>
            <a:spLocks noGrp="1"/>
          </p:cNvSpPr>
          <p:nvPr>
            <p:ph type="body" sz="quarter" idx="14"/>
          </p:nvPr>
        </p:nvSpPr>
        <p:spPr>
          <a:xfrm>
            <a:off x="838200" y="1671638"/>
            <a:ext cx="6092825" cy="43751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Titel 6">
            <a:extLst>
              <a:ext uri="{FF2B5EF4-FFF2-40B4-BE49-F238E27FC236}">
                <a16:creationId xmlns:a16="http://schemas.microsoft.com/office/drawing/2014/main" id="{34F3FBEF-5D40-4754-AA78-7DAB966305B0}"/>
              </a:ext>
            </a:extLst>
          </p:cNvPr>
          <p:cNvSpPr>
            <a:spLocks noGrp="1"/>
          </p:cNvSpPr>
          <p:nvPr>
            <p:ph type="title"/>
          </p:nvPr>
        </p:nvSpPr>
        <p:spPr>
          <a:xfrm>
            <a:off x="189271" y="320675"/>
            <a:ext cx="11874910" cy="731377"/>
          </a:xfrm>
          <a:prstGeom prst="rect">
            <a:avLst/>
          </a:prstGeo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383585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59AD64FE-9B3A-41CE-8B65-D53228E04639}"/>
              </a:ext>
            </a:extLst>
          </p:cNvPr>
          <p:cNvSpPr>
            <a:spLocks noGrp="1"/>
          </p:cNvSpPr>
          <p:nvPr>
            <p:ph type="dt" sz="half" idx="10"/>
          </p:nvPr>
        </p:nvSpPr>
        <p:spPr/>
        <p:txBody>
          <a:bodyPr/>
          <a:lstStyle/>
          <a:p>
            <a:fld id="{F404392E-F28D-498C-9C0C-68291D14EE80}" type="datetime1">
              <a:rPr lang="da-DK" smtClean="0"/>
              <a:t>26-10-2022</a:t>
            </a:fld>
            <a:endParaRPr lang="da-DK"/>
          </a:p>
        </p:txBody>
      </p:sp>
      <p:sp>
        <p:nvSpPr>
          <p:cNvPr id="4" name="Pladsholder til sidefod 3">
            <a:extLst>
              <a:ext uri="{FF2B5EF4-FFF2-40B4-BE49-F238E27FC236}">
                <a16:creationId xmlns:a16="http://schemas.microsoft.com/office/drawing/2014/main" id="{81D147EF-21B5-45C5-8733-1286C4E896D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6749A20-6313-4782-A8CF-3EA55E48434D}"/>
              </a:ext>
            </a:extLst>
          </p:cNvPr>
          <p:cNvSpPr>
            <a:spLocks noGrp="1"/>
          </p:cNvSpPr>
          <p:nvPr>
            <p:ph type="sldNum" sz="quarter" idx="12"/>
          </p:nvPr>
        </p:nvSpPr>
        <p:spPr/>
        <p:txBody>
          <a:bodyPr/>
          <a:lstStyle/>
          <a:p>
            <a:fld id="{F10A3FFD-82C5-41D2-B195-FA9EF1728088}" type="slidenum">
              <a:rPr lang="da-DK" smtClean="0"/>
              <a:t>‹nr.›</a:t>
            </a:fld>
            <a:endParaRPr lang="da-DK"/>
          </a:p>
        </p:txBody>
      </p:sp>
      <p:sp>
        <p:nvSpPr>
          <p:cNvPr id="7" name="Pladsholder til indhold 6">
            <a:extLst>
              <a:ext uri="{FF2B5EF4-FFF2-40B4-BE49-F238E27FC236}">
                <a16:creationId xmlns:a16="http://schemas.microsoft.com/office/drawing/2014/main" id="{C04AF697-00D0-48A1-8E5A-F47DD6B6E166}"/>
              </a:ext>
            </a:extLst>
          </p:cNvPr>
          <p:cNvSpPr>
            <a:spLocks noGrp="1"/>
          </p:cNvSpPr>
          <p:nvPr>
            <p:ph sz="quarter" idx="13"/>
          </p:nvPr>
        </p:nvSpPr>
        <p:spPr>
          <a:xfrm>
            <a:off x="6793733" y="1485440"/>
            <a:ext cx="4759170" cy="466955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8">
            <a:extLst>
              <a:ext uri="{FF2B5EF4-FFF2-40B4-BE49-F238E27FC236}">
                <a16:creationId xmlns:a16="http://schemas.microsoft.com/office/drawing/2014/main" id="{DEF83251-B44D-46BB-8F45-F95C92798878}"/>
              </a:ext>
            </a:extLst>
          </p:cNvPr>
          <p:cNvSpPr>
            <a:spLocks noGrp="1"/>
          </p:cNvSpPr>
          <p:nvPr>
            <p:ph type="body" sz="quarter" idx="14"/>
          </p:nvPr>
        </p:nvSpPr>
        <p:spPr>
          <a:xfrm>
            <a:off x="837687" y="1485440"/>
            <a:ext cx="5848351" cy="10414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1" name="Pladsholder til tekst 10">
            <a:extLst>
              <a:ext uri="{FF2B5EF4-FFF2-40B4-BE49-F238E27FC236}">
                <a16:creationId xmlns:a16="http://schemas.microsoft.com/office/drawing/2014/main" id="{9A6A42CB-E901-4C98-B68C-45A0B6A2B778}"/>
              </a:ext>
            </a:extLst>
          </p:cNvPr>
          <p:cNvSpPr>
            <a:spLocks noGrp="1"/>
          </p:cNvSpPr>
          <p:nvPr>
            <p:ph type="body" sz="quarter" idx="15"/>
          </p:nvPr>
        </p:nvSpPr>
        <p:spPr>
          <a:xfrm>
            <a:off x="838200" y="2635250"/>
            <a:ext cx="5848350" cy="35194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itel 6">
            <a:extLst>
              <a:ext uri="{FF2B5EF4-FFF2-40B4-BE49-F238E27FC236}">
                <a16:creationId xmlns:a16="http://schemas.microsoft.com/office/drawing/2014/main" id="{D5D53244-590F-480A-B332-32BEDA96D51A}"/>
              </a:ext>
            </a:extLst>
          </p:cNvPr>
          <p:cNvSpPr>
            <a:spLocks noGrp="1"/>
          </p:cNvSpPr>
          <p:nvPr>
            <p:ph type="title"/>
          </p:nvPr>
        </p:nvSpPr>
        <p:spPr>
          <a:xfrm>
            <a:off x="189271" y="320675"/>
            <a:ext cx="11874910" cy="731377"/>
          </a:xfrm>
          <a:prstGeom prst="rect">
            <a:avLst/>
          </a:prstGeom>
        </p:spPr>
        <p:txBody>
          <a:bodyPr/>
          <a:lstStyle/>
          <a:p>
            <a:r>
              <a:rPr lang="da-DK"/>
              <a:t>Klik for at redigere titeltypografien i masteren</a:t>
            </a:r>
            <a:endParaRPr lang="da-DK" dirty="0"/>
          </a:p>
        </p:txBody>
      </p:sp>
    </p:spTree>
    <p:extLst>
      <p:ext uri="{BB962C8B-B14F-4D97-AF65-F5344CB8AC3E}">
        <p14:creationId xmlns:p14="http://schemas.microsoft.com/office/powerpoint/2010/main" val="267222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slutningsslide">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10B9D5B9-82F3-498C-8F8D-97FD86911A33}"/>
              </a:ext>
            </a:extLst>
          </p:cNvPr>
          <p:cNvSpPr>
            <a:spLocks noGrp="1"/>
          </p:cNvSpPr>
          <p:nvPr>
            <p:ph type="dt" sz="half" idx="10"/>
          </p:nvPr>
        </p:nvSpPr>
        <p:spPr/>
        <p:txBody>
          <a:bodyPr/>
          <a:lstStyle/>
          <a:p>
            <a:fld id="{F404392E-F28D-498C-9C0C-68291D14EE80}" type="datetime1">
              <a:rPr lang="da-DK" smtClean="0"/>
              <a:t>26-10-2022</a:t>
            </a:fld>
            <a:endParaRPr lang="da-DK"/>
          </a:p>
        </p:txBody>
      </p:sp>
      <p:sp>
        <p:nvSpPr>
          <p:cNvPr id="4" name="Pladsholder til sidefod 3">
            <a:extLst>
              <a:ext uri="{FF2B5EF4-FFF2-40B4-BE49-F238E27FC236}">
                <a16:creationId xmlns:a16="http://schemas.microsoft.com/office/drawing/2014/main" id="{C40A3979-D9A9-4C04-97C3-81C2D397AC7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3DAB70E-BC1B-43F3-A3FA-6D4BBE6BBAA8}"/>
              </a:ext>
            </a:extLst>
          </p:cNvPr>
          <p:cNvSpPr>
            <a:spLocks noGrp="1"/>
          </p:cNvSpPr>
          <p:nvPr>
            <p:ph type="sldNum" sz="quarter" idx="12"/>
          </p:nvPr>
        </p:nvSpPr>
        <p:spPr/>
        <p:txBody>
          <a:bodyPr/>
          <a:lstStyle/>
          <a:p>
            <a:fld id="{F10A3FFD-82C5-41D2-B195-FA9EF1728088}" type="slidenum">
              <a:rPr lang="da-DK" smtClean="0"/>
              <a:t>‹nr.›</a:t>
            </a:fld>
            <a:endParaRPr lang="da-DK"/>
          </a:p>
        </p:txBody>
      </p:sp>
      <p:pic>
        <p:nvPicPr>
          <p:cNvPr id="7" name="Billede 6">
            <a:extLst>
              <a:ext uri="{FF2B5EF4-FFF2-40B4-BE49-F238E27FC236}">
                <a16:creationId xmlns:a16="http://schemas.microsoft.com/office/drawing/2014/main" id="{562662CB-2EB9-48B7-A8CD-01A1CED3FD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1732" cy="6858001"/>
          </a:xfrm>
          <a:prstGeom prst="rect">
            <a:avLst/>
          </a:prstGeom>
        </p:spPr>
      </p:pic>
      <p:pic>
        <p:nvPicPr>
          <p:cNvPr id="9" name="Billede 8" descr="Et billede, der indeholder udendørs, grøn, visning, stor&#10;&#10;Automatisk genereret beskrivelse">
            <a:extLst>
              <a:ext uri="{FF2B5EF4-FFF2-40B4-BE49-F238E27FC236}">
                <a16:creationId xmlns:a16="http://schemas.microsoft.com/office/drawing/2014/main" id="{52848751-FD61-40DD-ACAF-CB5BC0A8C12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81732" cy="6858001"/>
          </a:xfrm>
          <a:prstGeom prst="rect">
            <a:avLst/>
          </a:prstGeom>
        </p:spPr>
      </p:pic>
      <p:grpSp>
        <p:nvGrpSpPr>
          <p:cNvPr id="8" name="Group 15">
            <a:extLst>
              <a:ext uri="{FF2B5EF4-FFF2-40B4-BE49-F238E27FC236}">
                <a16:creationId xmlns:a16="http://schemas.microsoft.com/office/drawing/2014/main" id="{869773AC-00E5-4AF2-801D-638BEE2F4709}"/>
              </a:ext>
            </a:extLst>
          </p:cNvPr>
          <p:cNvGrpSpPr/>
          <p:nvPr userDrawn="1"/>
        </p:nvGrpSpPr>
        <p:grpSpPr>
          <a:xfrm>
            <a:off x="-804962" y="1969336"/>
            <a:ext cx="9144002" cy="2622397"/>
            <a:chOff x="-1855057" y="1038882"/>
            <a:chExt cx="9144002" cy="2622397"/>
          </a:xfrm>
        </p:grpSpPr>
        <p:grpSp>
          <p:nvGrpSpPr>
            <p:cNvPr id="10" name="Group 23">
              <a:extLst>
                <a:ext uri="{FF2B5EF4-FFF2-40B4-BE49-F238E27FC236}">
                  <a16:creationId xmlns:a16="http://schemas.microsoft.com/office/drawing/2014/main" id="{B5ED07FF-42D0-4877-A707-6C1776C4C5E5}"/>
                </a:ext>
              </a:extLst>
            </p:cNvPr>
            <p:cNvGrpSpPr/>
            <p:nvPr/>
          </p:nvGrpSpPr>
          <p:grpSpPr>
            <a:xfrm>
              <a:off x="-1855057" y="1038882"/>
              <a:ext cx="9144002" cy="2622397"/>
              <a:chOff x="-21023" y="1500240"/>
              <a:chExt cx="9144002" cy="2622397"/>
            </a:xfrm>
          </p:grpSpPr>
          <p:sp>
            <p:nvSpPr>
              <p:cNvPr id="15" name="TextBox 28">
                <a:extLst>
                  <a:ext uri="{FF2B5EF4-FFF2-40B4-BE49-F238E27FC236}">
                    <a16:creationId xmlns:a16="http://schemas.microsoft.com/office/drawing/2014/main" id="{5AEFA19C-753F-42F4-B830-973C4669B3B7}"/>
                  </a:ext>
                </a:extLst>
              </p:cNvPr>
              <p:cNvSpPr txBox="1"/>
              <p:nvPr/>
            </p:nvSpPr>
            <p:spPr>
              <a:xfrm>
                <a:off x="-21023" y="2034562"/>
                <a:ext cx="9144002" cy="2088075"/>
              </a:xfrm>
              <a:prstGeom prst="rect">
                <a:avLst/>
              </a:prstGeom>
              <a:noFill/>
            </p:spPr>
            <p:txBody>
              <a:bodyPr vert="horz" wrap="square" lIns="0" tIns="0" rIns="0" bIns="0" rtlCol="0" anchor="t" anchorCtr="0">
                <a:noAutofit/>
              </a:bodyPr>
              <a:lstStyle/>
              <a:p>
                <a:pPr algn="ctr">
                  <a:lnSpc>
                    <a:spcPct val="90000"/>
                  </a:lnSpc>
                </a:pPr>
                <a:r>
                  <a:rPr lang="da-DK" sz="2200" i="1" noProof="1">
                    <a:solidFill>
                      <a:schemeClr val="bg1"/>
                    </a:solidFill>
                    <a:latin typeface="Century Gothic" panose="020B0502020202020204" pitchFamily="34" charset="0"/>
                    <a:cs typeface="Times New Roman"/>
                  </a:rPr>
                  <a:t>Tak for </a:t>
                </a:r>
              </a:p>
              <a:p>
                <a:pPr algn="ctr">
                  <a:lnSpc>
                    <a:spcPct val="90000"/>
                  </a:lnSpc>
                </a:pPr>
                <a:r>
                  <a:rPr lang="da-DK" sz="2200" i="1" noProof="1">
                    <a:solidFill>
                      <a:schemeClr val="bg1"/>
                    </a:solidFill>
                    <a:latin typeface="Century Gothic" panose="020B0502020202020204" pitchFamily="34" charset="0"/>
                    <a:cs typeface="Times New Roman"/>
                  </a:rPr>
                  <a:t>opmærksomheden</a:t>
                </a:r>
              </a:p>
            </p:txBody>
          </p:sp>
          <p:sp>
            <p:nvSpPr>
              <p:cNvPr id="16" name="Rectangle 29">
                <a:extLst>
                  <a:ext uri="{FF2B5EF4-FFF2-40B4-BE49-F238E27FC236}">
                    <a16:creationId xmlns:a16="http://schemas.microsoft.com/office/drawing/2014/main" id="{6EC936D3-F98B-41EC-BB76-821C54F06F50}"/>
                  </a:ext>
                </a:extLst>
              </p:cNvPr>
              <p:cNvSpPr/>
              <p:nvPr/>
            </p:nvSpPr>
            <p:spPr>
              <a:xfrm>
                <a:off x="4256030" y="2559221"/>
                <a:ext cx="589896" cy="861774"/>
              </a:xfrm>
              <a:prstGeom prst="rect">
                <a:avLst/>
              </a:prstGeom>
            </p:spPr>
            <p:txBody>
              <a:bodyPr wrap="none">
                <a:spAutoFit/>
              </a:bodyPr>
              <a:lstStyle/>
              <a:p>
                <a:r>
                  <a:rPr lang="da-DK" sz="5000" i="1" noProof="1">
                    <a:solidFill>
                      <a:schemeClr val="bg1"/>
                    </a:solidFill>
                    <a:latin typeface="Times New Roman"/>
                    <a:cs typeface="Times New Roman"/>
                  </a:rPr>
                  <a:t>”</a:t>
                </a:r>
                <a:endParaRPr lang="en-US" sz="5000" dirty="0"/>
              </a:p>
            </p:txBody>
          </p:sp>
          <p:sp>
            <p:nvSpPr>
              <p:cNvPr id="17" name="Rectangle 30">
                <a:extLst>
                  <a:ext uri="{FF2B5EF4-FFF2-40B4-BE49-F238E27FC236}">
                    <a16:creationId xmlns:a16="http://schemas.microsoft.com/office/drawing/2014/main" id="{99FE6D7C-2644-4556-BE50-9705F6ABD573}"/>
                  </a:ext>
                </a:extLst>
              </p:cNvPr>
              <p:cNvSpPr/>
              <p:nvPr/>
            </p:nvSpPr>
            <p:spPr>
              <a:xfrm>
                <a:off x="4264841" y="1500240"/>
                <a:ext cx="592363" cy="861774"/>
              </a:xfrm>
              <a:prstGeom prst="rect">
                <a:avLst/>
              </a:prstGeom>
            </p:spPr>
            <p:txBody>
              <a:bodyPr wrap="none">
                <a:spAutoFit/>
              </a:bodyPr>
              <a:lstStyle/>
              <a:p>
                <a:r>
                  <a:rPr lang="da-DK" sz="5000" i="1" noProof="1">
                    <a:solidFill>
                      <a:schemeClr val="bg1"/>
                    </a:solidFill>
                    <a:latin typeface="Times New Roman"/>
                    <a:cs typeface="Times New Roman"/>
                  </a:rPr>
                  <a:t>“</a:t>
                </a:r>
                <a:endParaRPr lang="en-US" sz="5000" dirty="0"/>
              </a:p>
            </p:txBody>
          </p:sp>
        </p:grpSp>
        <p:cxnSp>
          <p:nvCxnSpPr>
            <p:cNvPr id="11" name="Straight Connector 24">
              <a:extLst>
                <a:ext uri="{FF2B5EF4-FFF2-40B4-BE49-F238E27FC236}">
                  <a16:creationId xmlns:a16="http://schemas.microsoft.com/office/drawing/2014/main" id="{D89801B8-2359-4D50-8478-4944516ADB8F}"/>
                </a:ext>
              </a:extLst>
            </p:cNvPr>
            <p:cNvCxnSpPr/>
            <p:nvPr/>
          </p:nvCxnSpPr>
          <p:spPr>
            <a:xfrm flipH="1">
              <a:off x="1968458" y="2352513"/>
              <a:ext cx="581170" cy="0"/>
            </a:xfrm>
            <a:prstGeom prst="line">
              <a:avLst/>
            </a:prstGeom>
            <a:ln w="508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25">
              <a:extLst>
                <a:ext uri="{FF2B5EF4-FFF2-40B4-BE49-F238E27FC236}">
                  <a16:creationId xmlns:a16="http://schemas.microsoft.com/office/drawing/2014/main" id="{9B20D88B-3D51-4114-96D3-74E819FE6A76}"/>
                </a:ext>
              </a:extLst>
            </p:cNvPr>
            <p:cNvCxnSpPr/>
            <p:nvPr/>
          </p:nvCxnSpPr>
          <p:spPr>
            <a:xfrm flipH="1">
              <a:off x="2920930" y="2352513"/>
              <a:ext cx="581170" cy="0"/>
            </a:xfrm>
            <a:prstGeom prst="line">
              <a:avLst/>
            </a:prstGeom>
            <a:ln w="508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26">
              <a:extLst>
                <a:ext uri="{FF2B5EF4-FFF2-40B4-BE49-F238E27FC236}">
                  <a16:creationId xmlns:a16="http://schemas.microsoft.com/office/drawing/2014/main" id="{B1B6AF81-7064-486C-A250-63C432966266}"/>
                </a:ext>
              </a:extLst>
            </p:cNvPr>
            <p:cNvCxnSpPr/>
            <p:nvPr/>
          </p:nvCxnSpPr>
          <p:spPr>
            <a:xfrm flipH="1">
              <a:off x="1968458" y="1376797"/>
              <a:ext cx="581170" cy="0"/>
            </a:xfrm>
            <a:prstGeom prst="line">
              <a:avLst/>
            </a:prstGeom>
            <a:ln w="508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27">
              <a:extLst>
                <a:ext uri="{FF2B5EF4-FFF2-40B4-BE49-F238E27FC236}">
                  <a16:creationId xmlns:a16="http://schemas.microsoft.com/office/drawing/2014/main" id="{0D028531-C662-42A1-8B2E-94E008B618D1}"/>
                </a:ext>
              </a:extLst>
            </p:cNvPr>
            <p:cNvCxnSpPr/>
            <p:nvPr/>
          </p:nvCxnSpPr>
          <p:spPr>
            <a:xfrm flipH="1">
              <a:off x="2920930" y="1376797"/>
              <a:ext cx="581170" cy="0"/>
            </a:xfrm>
            <a:prstGeom prst="line">
              <a:avLst/>
            </a:prstGeom>
            <a:ln w="508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5641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777CB56-2C65-42F4-8F8D-B9BAA0F469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F404392E-F28D-498C-9C0C-68291D14EE80}" type="datetime1">
              <a:rPr lang="da-DK" smtClean="0"/>
              <a:pPr/>
              <a:t>26-10-2022</a:t>
            </a:fld>
            <a:endParaRPr lang="da-DK"/>
          </a:p>
        </p:txBody>
      </p:sp>
      <p:sp>
        <p:nvSpPr>
          <p:cNvPr id="5" name="Pladsholder til sidefod 4">
            <a:extLst>
              <a:ext uri="{FF2B5EF4-FFF2-40B4-BE49-F238E27FC236}">
                <a16:creationId xmlns:a16="http://schemas.microsoft.com/office/drawing/2014/main" id="{EC1655F7-3A40-4657-B353-51F8288B9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da-DK"/>
          </a:p>
        </p:txBody>
      </p:sp>
      <p:sp>
        <p:nvSpPr>
          <p:cNvPr id="6" name="Pladsholder til slidenummer 5">
            <a:extLst>
              <a:ext uri="{FF2B5EF4-FFF2-40B4-BE49-F238E27FC236}">
                <a16:creationId xmlns:a16="http://schemas.microsoft.com/office/drawing/2014/main" id="{3C780746-63C9-44CE-B025-BAB133C9E998}"/>
              </a:ext>
            </a:extLst>
          </p:cNvPr>
          <p:cNvSpPr>
            <a:spLocks noGrp="1"/>
          </p:cNvSpPr>
          <p:nvPr>
            <p:ph type="sldNum" sz="quarter" idx="4"/>
          </p:nvPr>
        </p:nvSpPr>
        <p:spPr>
          <a:xfrm>
            <a:off x="9188245"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F10A3FFD-82C5-41D2-B195-FA9EF1728088}" type="slidenum">
              <a:rPr lang="da-DK" smtClean="0"/>
              <a:pPr/>
              <a:t>‹nr.›</a:t>
            </a:fld>
            <a:endParaRPr lang="da-DK"/>
          </a:p>
        </p:txBody>
      </p:sp>
      <p:pic>
        <p:nvPicPr>
          <p:cNvPr id="7" name="Picture 4">
            <a:extLst>
              <a:ext uri="{FF2B5EF4-FFF2-40B4-BE49-F238E27FC236}">
                <a16:creationId xmlns:a16="http://schemas.microsoft.com/office/drawing/2014/main" id="{077F6A4E-3BD2-4E8D-BDCA-266E1301F7C7}"/>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41529" b="29370"/>
          <a:stretch/>
        </p:blipFill>
        <p:spPr>
          <a:xfrm>
            <a:off x="4794191" y="2"/>
            <a:ext cx="7397809" cy="2059536"/>
          </a:xfrm>
          <a:prstGeom prst="rect">
            <a:avLst/>
          </a:prstGeom>
        </p:spPr>
      </p:pic>
      <p:sp>
        <p:nvSpPr>
          <p:cNvPr id="8" name="Tekstfelt 7">
            <a:extLst>
              <a:ext uri="{FF2B5EF4-FFF2-40B4-BE49-F238E27FC236}">
                <a16:creationId xmlns:a16="http://schemas.microsoft.com/office/drawing/2014/main" id="{93D93529-424F-4D7B-9884-321C2ED1B2EC}"/>
              </a:ext>
            </a:extLst>
          </p:cNvPr>
          <p:cNvSpPr txBox="1"/>
          <p:nvPr userDrawn="1"/>
        </p:nvSpPr>
        <p:spPr>
          <a:xfrm>
            <a:off x="219075" y="136525"/>
            <a:ext cx="6324600" cy="276999"/>
          </a:xfrm>
          <a:prstGeom prst="rect">
            <a:avLst/>
          </a:prstGeom>
          <a:noFill/>
        </p:spPr>
        <p:txBody>
          <a:bodyPr wrap="square">
            <a:spAutoFit/>
          </a:bodyPr>
          <a:lstStyle/>
          <a:p>
            <a:pPr>
              <a:buSzPct val="25000"/>
            </a:pPr>
            <a:r>
              <a:rPr lang="da-DK" sz="1200" noProof="1">
                <a:solidFill>
                  <a:srgbClr val="15466A"/>
                </a:solidFill>
                <a:latin typeface="Century Gothic" panose="020B0502020202020204" pitchFamily="34" charset="0"/>
                <a:cs typeface="Arial"/>
              </a:rPr>
              <a:t>Daka SecAnim</a:t>
            </a:r>
            <a:endParaRPr lang="da-DK" sz="1200" dirty="0">
              <a:solidFill>
                <a:srgbClr val="15466A"/>
              </a:solidFill>
              <a:latin typeface="Century Gothic" panose="020B0502020202020204" pitchFamily="34" charset="0"/>
              <a:cs typeface="Arial"/>
            </a:endParaRPr>
          </a:p>
        </p:txBody>
      </p:sp>
      <p:cxnSp>
        <p:nvCxnSpPr>
          <p:cNvPr id="9" name="Straight Connector 44">
            <a:extLst>
              <a:ext uri="{FF2B5EF4-FFF2-40B4-BE49-F238E27FC236}">
                <a16:creationId xmlns:a16="http://schemas.microsoft.com/office/drawing/2014/main" id="{F967D2FD-A2B0-4CDD-BE82-3F6A638F26C7}"/>
              </a:ext>
            </a:extLst>
          </p:cNvPr>
          <p:cNvCxnSpPr/>
          <p:nvPr userDrawn="1"/>
        </p:nvCxnSpPr>
        <p:spPr>
          <a:xfrm flipH="1">
            <a:off x="287539" y="909856"/>
            <a:ext cx="352063" cy="763"/>
          </a:xfrm>
          <a:prstGeom prst="line">
            <a:avLst/>
          </a:prstGeom>
          <a:ln w="5080" cmpd="sng">
            <a:solidFill>
              <a:srgbClr val="748AB3"/>
            </a:solidFill>
          </a:ln>
          <a:effectLst/>
        </p:spPr>
        <p:style>
          <a:lnRef idx="2">
            <a:schemeClr val="accent1"/>
          </a:lnRef>
          <a:fillRef idx="0">
            <a:schemeClr val="accent1"/>
          </a:fillRef>
          <a:effectRef idx="1">
            <a:schemeClr val="accent1"/>
          </a:effectRef>
          <a:fontRef idx="minor">
            <a:schemeClr val="tx1"/>
          </a:fontRef>
        </p:style>
      </p:cxnSp>
      <p:sp>
        <p:nvSpPr>
          <p:cNvPr id="10" name="Tekstfelt 9">
            <a:extLst>
              <a:ext uri="{FF2B5EF4-FFF2-40B4-BE49-F238E27FC236}">
                <a16:creationId xmlns:a16="http://schemas.microsoft.com/office/drawing/2014/main" id="{FE0745D4-0CFF-442F-9890-1D5F10DC4F1B}"/>
              </a:ext>
            </a:extLst>
          </p:cNvPr>
          <p:cNvSpPr txBox="1"/>
          <p:nvPr userDrawn="1"/>
        </p:nvSpPr>
        <p:spPr>
          <a:xfrm>
            <a:off x="10359548" y="6411954"/>
            <a:ext cx="6544290" cy="253916"/>
          </a:xfrm>
          <a:prstGeom prst="rect">
            <a:avLst/>
          </a:prstGeom>
          <a:noFill/>
        </p:spPr>
        <p:txBody>
          <a:bodyPr wrap="square">
            <a:spAutoFit/>
          </a:bodyPr>
          <a:lstStyle/>
          <a:p>
            <a:pPr>
              <a:buSzPct val="25000"/>
            </a:pPr>
            <a:r>
              <a:rPr lang="da-DK" sz="1050" noProof="1">
                <a:solidFill>
                  <a:srgbClr val="15466A"/>
                </a:solidFill>
                <a:latin typeface="Century Gothic" panose="020B0502020202020204" pitchFamily="34" charset="0"/>
                <a:cs typeface="Arial"/>
              </a:rPr>
              <a:t>Daka SecAnim</a:t>
            </a:r>
            <a:endParaRPr lang="da-DK" sz="1050" dirty="0">
              <a:solidFill>
                <a:srgbClr val="15466A"/>
              </a:solidFill>
              <a:latin typeface="Century Gothic" panose="020B0502020202020204" pitchFamily="34" charset="0"/>
              <a:cs typeface="Arial"/>
            </a:endParaRPr>
          </a:p>
        </p:txBody>
      </p:sp>
      <p:sp>
        <p:nvSpPr>
          <p:cNvPr id="12" name="Pladsholder til tekst 11">
            <a:extLst>
              <a:ext uri="{FF2B5EF4-FFF2-40B4-BE49-F238E27FC236}">
                <a16:creationId xmlns:a16="http://schemas.microsoft.com/office/drawing/2014/main" id="{08B7907C-8876-459E-8C2A-9F3752444C61}"/>
              </a:ext>
            </a:extLst>
          </p:cNvPr>
          <p:cNvSpPr>
            <a:spLocks noGrp="1"/>
          </p:cNvSpPr>
          <p:nvPr>
            <p:ph type="body" idx="1"/>
          </p:nvPr>
        </p:nvSpPr>
        <p:spPr>
          <a:xfrm>
            <a:off x="838199" y="1457964"/>
            <a:ext cx="10498755" cy="4718721"/>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itel 10">
            <a:extLst>
              <a:ext uri="{FF2B5EF4-FFF2-40B4-BE49-F238E27FC236}">
                <a16:creationId xmlns:a16="http://schemas.microsoft.com/office/drawing/2014/main" id="{146FB534-DE90-44C4-924C-CDB20502DAF5}"/>
              </a:ext>
            </a:extLst>
          </p:cNvPr>
          <p:cNvSpPr>
            <a:spLocks noGrp="1"/>
          </p:cNvSpPr>
          <p:nvPr>
            <p:ph type="title"/>
          </p:nvPr>
        </p:nvSpPr>
        <p:spPr>
          <a:xfrm>
            <a:off x="219075" y="406619"/>
            <a:ext cx="11559970" cy="483790"/>
          </a:xfrm>
          <a:prstGeom prst="rect">
            <a:avLst/>
          </a:prstGeom>
        </p:spPr>
        <p:txBody>
          <a:bodyPr vert="horz" lIns="91440" tIns="45720" rIns="91440" bIns="45720" rtlCol="0" anchor="ctr">
            <a:normAutofit/>
          </a:bodyPr>
          <a:lstStyle/>
          <a:p>
            <a:r>
              <a:rPr lang="da-DK" dirty="0"/>
              <a:t>Klik for at redigere titeltypografien i masteren</a:t>
            </a:r>
          </a:p>
        </p:txBody>
      </p:sp>
    </p:spTree>
    <p:extLst>
      <p:ext uri="{BB962C8B-B14F-4D97-AF65-F5344CB8AC3E}">
        <p14:creationId xmlns:p14="http://schemas.microsoft.com/office/powerpoint/2010/main" val="3447175961"/>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72" r:id="rId4"/>
    <p:sldLayoutId id="2147483673" r:id="rId5"/>
    <p:sldLayoutId id="2147483674" r:id="rId6"/>
    <p:sldLayoutId id="2147483676" r:id="rId7"/>
  </p:sldLayoutIdLst>
  <p:hf hdr="0" ftr="0" dt="0"/>
  <p:txStyles>
    <p:titleStyle>
      <a:lvl1pPr algn="l" defTabSz="914400" rtl="0" eaLnBrk="1" latinLnBrk="0" hangingPunct="1">
        <a:lnSpc>
          <a:spcPct val="90000"/>
        </a:lnSpc>
        <a:spcBef>
          <a:spcPct val="0"/>
        </a:spcBef>
        <a:buNone/>
        <a:defRPr sz="3200" kern="1200" cap="all" baseline="0">
          <a:solidFill>
            <a:srgbClr val="15466A"/>
          </a:solidFill>
          <a:latin typeface="Century Gothic" panose="020B0502020202020204" pitchFamily="34"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p:cNvSpPr/>
          <p:nvPr/>
        </p:nvSpPr>
        <p:spPr>
          <a:xfrm>
            <a:off x="8509394" y="3784510"/>
            <a:ext cx="77156" cy="77156"/>
          </a:xfrm>
          <a:prstGeom prst="ellipse">
            <a:avLst/>
          </a:prstGeom>
          <a:noFill/>
          <a:ln w="508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 </a:t>
            </a:r>
          </a:p>
        </p:txBody>
      </p:sp>
      <p:sp>
        <p:nvSpPr>
          <p:cNvPr id="23" name="Rectangle 22"/>
          <p:cNvSpPr/>
          <p:nvPr/>
        </p:nvSpPr>
        <p:spPr>
          <a:xfrm>
            <a:off x="1806383" y="1969854"/>
            <a:ext cx="2319815" cy="205121"/>
          </a:xfrm>
          <a:prstGeom prst="rect">
            <a:avLst/>
          </a:prstGeom>
        </p:spPr>
        <p:txBody>
          <a:bodyPr wrap="square" lIns="0" tIns="0" rIns="0" bIns="0">
            <a:spAutoFit/>
          </a:bodyPr>
          <a:lstStyle/>
          <a:p>
            <a:pPr>
              <a:buSzPct val="25000"/>
            </a:pPr>
            <a:r>
              <a:rPr lang="da-DK" sz="1333" noProof="1">
                <a:solidFill>
                  <a:schemeClr val="bg1"/>
                </a:solidFill>
                <a:cs typeface="Times New Roman" panose="02020603050405020304" pitchFamily="18" charset="0"/>
              </a:rPr>
              <a:t>Sikkerhed hele vejen rundt</a:t>
            </a:r>
          </a:p>
        </p:txBody>
      </p:sp>
      <p:sp>
        <p:nvSpPr>
          <p:cNvPr id="25" name="TextBox 24"/>
          <p:cNvSpPr txBox="1"/>
          <p:nvPr/>
        </p:nvSpPr>
        <p:spPr>
          <a:xfrm>
            <a:off x="1803802" y="2256517"/>
            <a:ext cx="4457952" cy="492443"/>
          </a:xfrm>
          <a:prstGeom prst="rect">
            <a:avLst/>
          </a:prstGeom>
          <a:noFill/>
        </p:spPr>
        <p:txBody>
          <a:bodyPr vert="horz" wrap="none" lIns="0" tIns="0" rIns="0" bIns="0" rtlCol="0" anchor="t" anchorCtr="0">
            <a:spAutoFit/>
          </a:bodyPr>
          <a:lstStyle/>
          <a:p>
            <a:pPr>
              <a:lnSpc>
                <a:spcPct val="80000"/>
              </a:lnSpc>
              <a:buSzPct val="25000"/>
            </a:pPr>
            <a:r>
              <a:rPr lang="da-DK" sz="4000" cap="all" noProof="1">
                <a:solidFill>
                  <a:schemeClr val="bg1"/>
                </a:solidFill>
                <a:cs typeface="Times New Roman"/>
              </a:rPr>
              <a:t>Brugsanvisning</a:t>
            </a:r>
          </a:p>
        </p:txBody>
      </p:sp>
      <p:sp>
        <p:nvSpPr>
          <p:cNvPr id="5" name="Pladsholder til slidenummer 4">
            <a:extLst>
              <a:ext uri="{FF2B5EF4-FFF2-40B4-BE49-F238E27FC236}">
                <a16:creationId xmlns:a16="http://schemas.microsoft.com/office/drawing/2014/main" id="{4BB3521D-740B-48A8-9581-A41EC5F712A8}"/>
              </a:ext>
            </a:extLst>
          </p:cNvPr>
          <p:cNvSpPr>
            <a:spLocks noGrp="1"/>
          </p:cNvSpPr>
          <p:nvPr>
            <p:ph type="sldNum" sz="quarter" idx="4294967295"/>
          </p:nvPr>
        </p:nvSpPr>
        <p:spPr>
          <a:xfrm>
            <a:off x="9448800" y="6342063"/>
            <a:ext cx="2743200" cy="365125"/>
          </a:xfrm>
        </p:spPr>
        <p:txBody>
          <a:bodyPr/>
          <a:lstStyle/>
          <a:p>
            <a:fld id="{F10A3FFD-82C5-41D2-B195-FA9EF1728088}" type="slidenum">
              <a:rPr lang="da-DK" smtClean="0"/>
              <a:t>1</a:t>
            </a:fld>
            <a:endParaRPr lang="da-DK"/>
          </a:p>
        </p:txBody>
      </p:sp>
      <p:pic>
        <p:nvPicPr>
          <p:cNvPr id="8" name="Billede 7">
            <a:extLst>
              <a:ext uri="{FF2B5EF4-FFF2-40B4-BE49-F238E27FC236}">
                <a16:creationId xmlns:a16="http://schemas.microsoft.com/office/drawing/2014/main" id="{A709C662-32B2-439A-AB11-DF8FB16F8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350" y="2748960"/>
            <a:ext cx="4379650" cy="1751860"/>
          </a:xfrm>
          <a:prstGeom prst="rect">
            <a:avLst/>
          </a:prstGeom>
        </p:spPr>
      </p:pic>
    </p:spTree>
    <p:extLst>
      <p:ext uri="{BB962C8B-B14F-4D97-AF65-F5344CB8AC3E}">
        <p14:creationId xmlns:p14="http://schemas.microsoft.com/office/powerpoint/2010/main" val="2162685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10</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Vejledninger</a:t>
            </a:r>
          </a:p>
        </p:txBody>
      </p:sp>
      <p:sp>
        <p:nvSpPr>
          <p:cNvPr id="5" name="Tekstfelt 4">
            <a:extLst>
              <a:ext uri="{FF2B5EF4-FFF2-40B4-BE49-F238E27FC236}">
                <a16:creationId xmlns:a16="http://schemas.microsoft.com/office/drawing/2014/main" id="{53B26FC8-0E83-48E1-A477-5F28C39B2BEB}"/>
              </a:ext>
            </a:extLst>
          </p:cNvPr>
          <p:cNvSpPr txBox="1"/>
          <p:nvPr/>
        </p:nvSpPr>
        <p:spPr>
          <a:xfrm>
            <a:off x="139085" y="994298"/>
            <a:ext cx="7264892" cy="600164"/>
          </a:xfrm>
          <a:prstGeom prst="rect">
            <a:avLst/>
          </a:prstGeom>
          <a:noFill/>
          <a:ln>
            <a:solidFill>
              <a:srgbClr val="15466A"/>
            </a:solidFill>
          </a:ln>
        </p:spPr>
        <p:txBody>
          <a:bodyPr wrap="square">
            <a:spAutoFit/>
          </a:bodyPr>
          <a:lstStyle/>
          <a:p>
            <a:pPr algn="l" rtl="0" fontAlgn="base"/>
            <a:r>
              <a:rPr lang="da-DK" sz="1100" b="1" i="0" dirty="0">
                <a:solidFill>
                  <a:srgbClr val="00385A"/>
                </a:solidFill>
                <a:effectLst/>
                <a:latin typeface="Roboto Light" panose="02000000000000000000" pitchFamily="2" charset="0"/>
              </a:rPr>
              <a:t>Hjælp og vejledning</a:t>
            </a:r>
            <a:endParaRPr lang="da-DK" sz="1100" b="0" i="0" dirty="0">
              <a:solidFill>
                <a:srgbClr val="00395A"/>
              </a:solidFill>
              <a:effectLst/>
              <a:latin typeface="Roboto" panose="02000000000000000000" pitchFamily="2" charset="0"/>
            </a:endParaRPr>
          </a:p>
          <a:p>
            <a:pPr algn="l" rtl="0" fontAlgn="base"/>
            <a:r>
              <a:rPr lang="da-DK" sz="1100" b="0" i="0" dirty="0">
                <a:solidFill>
                  <a:srgbClr val="00385A"/>
                </a:solidFill>
                <a:effectLst/>
                <a:latin typeface="Roboto Light" panose="02000000000000000000" pitchFamily="2" charset="0"/>
              </a:rPr>
              <a:t>Under vejledninger kan du finde svar på nogle at de spørgsmål vi oftest møder. Du finder også vejledningsvideoer til håndteringen af døde dyr, eller vejledningen til oprettelse af medarbejdere.</a:t>
            </a: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pic>
        <p:nvPicPr>
          <p:cNvPr id="2" name="Vejledninger_redigeret">
            <a:hlinkClick r:id="" action="ppaction://media"/>
            <a:extLst>
              <a:ext uri="{FF2B5EF4-FFF2-40B4-BE49-F238E27FC236}">
                <a16:creationId xmlns:a16="http://schemas.microsoft.com/office/drawing/2014/main" id="{D6B2B2C4-2F9D-8ED9-9AD1-3699B3127E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05698" y="994296"/>
            <a:ext cx="2340633" cy="5070980"/>
          </a:xfrm>
          <a:prstGeom prst="rect">
            <a:avLst/>
          </a:prstGeom>
        </p:spPr>
      </p:pic>
    </p:spTree>
    <p:extLst>
      <p:ext uri="{BB962C8B-B14F-4D97-AF65-F5344CB8AC3E}">
        <p14:creationId xmlns:p14="http://schemas.microsoft.com/office/powerpoint/2010/main" val="363972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11</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Indstillinger og push-beskeder</a:t>
            </a: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sp>
        <p:nvSpPr>
          <p:cNvPr id="2" name="Tekstfelt 1">
            <a:extLst>
              <a:ext uri="{FF2B5EF4-FFF2-40B4-BE49-F238E27FC236}">
                <a16:creationId xmlns:a16="http://schemas.microsoft.com/office/drawing/2014/main" id="{35065AB4-A83D-A665-6BE2-35F9495B28EA}"/>
              </a:ext>
            </a:extLst>
          </p:cNvPr>
          <p:cNvSpPr txBox="1"/>
          <p:nvPr/>
        </p:nvSpPr>
        <p:spPr>
          <a:xfrm>
            <a:off x="219075" y="994298"/>
            <a:ext cx="7264892" cy="769441"/>
          </a:xfrm>
          <a:prstGeom prst="rect">
            <a:avLst/>
          </a:prstGeom>
          <a:noFill/>
          <a:ln>
            <a:solidFill>
              <a:srgbClr val="15466A"/>
            </a:solidFill>
          </a:ln>
        </p:spPr>
        <p:txBody>
          <a:bodyPr wrap="square" lIns="91440" tIns="45720" rIns="91440" bIns="45720" anchor="t">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da-DK" sz="1100" b="1" i="0" dirty="0">
                <a:solidFill>
                  <a:srgbClr val="00385A"/>
                </a:solidFill>
                <a:effectLst/>
                <a:latin typeface="Roboto Light" panose="02000000000000000000" pitchFamily="2" charset="0"/>
              </a:rPr>
              <a:t>Indstillinger og push-beskeder</a:t>
            </a:r>
            <a:endParaRPr lang="da-DK" sz="1100" b="0" i="0" dirty="0">
              <a:solidFill>
                <a:srgbClr val="00395A"/>
              </a:solidFill>
              <a:effectLst/>
              <a:latin typeface="Roboto" panose="02000000000000000000" pitchFamily="2" charset="0"/>
            </a:endParaRPr>
          </a:p>
          <a:p>
            <a:pPr fontAlgn="base"/>
            <a:r>
              <a:rPr lang="da-DK" sz="1100" b="0" i="0" dirty="0">
                <a:solidFill>
                  <a:srgbClr val="00385A"/>
                </a:solidFill>
                <a:effectLst/>
                <a:latin typeface="Roboto Light"/>
                <a:ea typeface="Roboto Light"/>
                <a:cs typeface="Roboto Light"/>
              </a:rPr>
              <a:t>Alt kontrol med tilladelser til push-beskeder styres under indstilling. Vi anbefaler at push-beskeder</a:t>
            </a:r>
            <a:r>
              <a:rPr lang="da-DK" sz="1100" dirty="0">
                <a:solidFill>
                  <a:srgbClr val="00385A"/>
                </a:solidFill>
                <a:latin typeface="Roboto Light"/>
                <a:ea typeface="Roboto Light"/>
                <a:cs typeface="Roboto Light"/>
              </a:rPr>
              <a:t> er</a:t>
            </a:r>
            <a:r>
              <a:rPr lang="da-DK" sz="1100" b="0" i="0" dirty="0">
                <a:solidFill>
                  <a:srgbClr val="00385A"/>
                </a:solidFill>
                <a:effectLst/>
                <a:latin typeface="Roboto Light"/>
                <a:ea typeface="Roboto Light"/>
                <a:cs typeface="Roboto Light"/>
              </a:rPr>
              <a:t> aktiveret, da du på den måde er sikker på at få notifikation enten fra </a:t>
            </a:r>
            <a:r>
              <a:rPr lang="da-DK" sz="1100" b="0" i="0" dirty="0" err="1">
                <a:solidFill>
                  <a:srgbClr val="00385A"/>
                </a:solidFill>
                <a:effectLst/>
                <a:latin typeface="Roboto Light"/>
                <a:ea typeface="Roboto Light"/>
                <a:cs typeface="Roboto Light"/>
              </a:rPr>
              <a:t>Daka</a:t>
            </a:r>
            <a:r>
              <a:rPr lang="da-DK" sz="1100" b="0" i="0" dirty="0">
                <a:solidFill>
                  <a:srgbClr val="00385A"/>
                </a:solidFill>
                <a:effectLst/>
                <a:latin typeface="Roboto Light"/>
                <a:ea typeface="Roboto Light"/>
                <a:cs typeface="Roboto Light"/>
              </a:rPr>
              <a:t> </a:t>
            </a:r>
            <a:r>
              <a:rPr lang="da-DK" sz="1100" dirty="0">
                <a:solidFill>
                  <a:srgbClr val="00385A"/>
                </a:solidFill>
                <a:latin typeface="Roboto Light"/>
                <a:ea typeface="Roboto Light"/>
                <a:cs typeface="Roboto Light"/>
              </a:rPr>
              <a:t>med praktiske</a:t>
            </a:r>
            <a:r>
              <a:rPr lang="da-DK" sz="1100" b="0" i="0" dirty="0">
                <a:solidFill>
                  <a:srgbClr val="00385A"/>
                </a:solidFill>
                <a:effectLst/>
                <a:latin typeface="Roboto Light"/>
                <a:ea typeface="Roboto Light"/>
                <a:cs typeface="Roboto Light"/>
              </a:rPr>
              <a:t> oplysninger såsom flytning af dyr, planlagt afhentningstidspunkt, eller en præ-tilmelding til </a:t>
            </a:r>
            <a:r>
              <a:rPr lang="da-DK" sz="1100" dirty="0">
                <a:solidFill>
                  <a:srgbClr val="00385A"/>
                </a:solidFill>
                <a:latin typeface="Roboto Light"/>
                <a:ea typeface="Roboto Light"/>
                <a:cs typeface="Roboto Light"/>
              </a:rPr>
              <a:t>bestillingslisten</a:t>
            </a:r>
            <a:r>
              <a:rPr lang="da-DK" sz="1100" b="0" i="0" dirty="0">
                <a:solidFill>
                  <a:srgbClr val="00385A"/>
                </a:solidFill>
                <a:effectLst/>
                <a:latin typeface="Roboto Light"/>
                <a:ea typeface="Roboto Light"/>
                <a:cs typeface="Roboto Light"/>
              </a:rPr>
              <a:t>, fra en medarbejder</a:t>
            </a:r>
          </a:p>
        </p:txBody>
      </p:sp>
      <p:pic>
        <p:nvPicPr>
          <p:cNvPr id="9" name="Indstillinger og push beskeder_redigeret">
            <a:hlinkClick r:id="" action="ppaction://media"/>
            <a:extLst>
              <a:ext uri="{FF2B5EF4-FFF2-40B4-BE49-F238E27FC236}">
                <a16:creationId xmlns:a16="http://schemas.microsoft.com/office/drawing/2014/main" id="{F21D189D-EBD3-379E-C5C0-DB9F2DD97A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05698" y="994297"/>
            <a:ext cx="2340633" cy="5070980"/>
          </a:xfrm>
          <a:prstGeom prst="rect">
            <a:avLst/>
          </a:prstGeom>
        </p:spPr>
      </p:pic>
    </p:spTree>
    <p:extLst>
      <p:ext uri="{BB962C8B-B14F-4D97-AF65-F5344CB8AC3E}">
        <p14:creationId xmlns:p14="http://schemas.microsoft.com/office/powerpoint/2010/main" val="28821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12</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Historik og Performance</a:t>
            </a: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sp>
        <p:nvSpPr>
          <p:cNvPr id="5" name="Tekstfelt 1">
            <a:extLst>
              <a:ext uri="{FF2B5EF4-FFF2-40B4-BE49-F238E27FC236}">
                <a16:creationId xmlns:a16="http://schemas.microsoft.com/office/drawing/2014/main" id="{F56B97FB-33B3-26B1-856B-04E0C3FACEC2}"/>
              </a:ext>
            </a:extLst>
          </p:cNvPr>
          <p:cNvSpPr txBox="1"/>
          <p:nvPr/>
        </p:nvSpPr>
        <p:spPr>
          <a:xfrm>
            <a:off x="219075" y="1010205"/>
            <a:ext cx="7264892" cy="769441"/>
          </a:xfrm>
          <a:prstGeom prst="rect">
            <a:avLst/>
          </a:prstGeom>
          <a:noFill/>
          <a:ln>
            <a:solidFill>
              <a:srgbClr val="15466A"/>
            </a:solidFill>
          </a:ln>
        </p:spPr>
        <p:txBody>
          <a:bodyPr wrap="square" lIns="91440" tIns="45720" rIns="91440" bIns="45720" anchor="t">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da-DK" sz="1100" b="1" i="0" dirty="0">
                <a:solidFill>
                  <a:srgbClr val="00385A"/>
                </a:solidFill>
                <a:effectLst/>
                <a:latin typeface="Roboto Light" panose="02000000000000000000" pitchFamily="2" charset="0"/>
              </a:rPr>
              <a:t>Overblik over seneste afhentninger og dine tal</a:t>
            </a:r>
          </a:p>
          <a:p>
            <a:pPr algn="l" rtl="0" fontAlgn="base"/>
            <a:r>
              <a:rPr lang="da-DK" sz="1100" i="0" dirty="0">
                <a:solidFill>
                  <a:srgbClr val="00385A"/>
                </a:solidFill>
                <a:effectLst/>
                <a:latin typeface="Roboto Light"/>
                <a:ea typeface="Roboto Light"/>
                <a:cs typeface="Roboto Light"/>
              </a:rPr>
              <a:t>Under </a:t>
            </a:r>
            <a:r>
              <a:rPr lang="da-DK" sz="1100" dirty="0">
                <a:solidFill>
                  <a:srgbClr val="00385A"/>
                </a:solidFill>
                <a:latin typeface="Roboto Light"/>
                <a:ea typeface="Roboto Light"/>
                <a:cs typeface="Roboto Light"/>
              </a:rPr>
              <a:t>sektionen med seneste afhentninger kan du nu også se din performance. Der er mulighed for, at se hvor hurtig du er til at tilmelde til Daka, hvor præcis du er i antal bestilte ift. det faktiske afhentede og hvor mange fordærvelsesgebyr du har fået. Alt samme set i forhold til, hvordan andre landmænd performer.</a:t>
            </a:r>
            <a:endParaRPr lang="da-DK" sz="1100" i="0" dirty="0">
              <a:solidFill>
                <a:srgbClr val="00395A"/>
              </a:solidFill>
              <a:effectLst/>
              <a:latin typeface="Roboto Light"/>
              <a:ea typeface="Roboto Light"/>
              <a:cs typeface="Roboto Light"/>
            </a:endParaRPr>
          </a:p>
        </p:txBody>
      </p:sp>
      <p:pic>
        <p:nvPicPr>
          <p:cNvPr id="2" name="Historik og performance_redigeret">
            <a:hlinkClick r:id="" action="ppaction://media"/>
            <a:extLst>
              <a:ext uri="{FF2B5EF4-FFF2-40B4-BE49-F238E27FC236}">
                <a16:creationId xmlns:a16="http://schemas.microsoft.com/office/drawing/2014/main" id="{8AD73306-FE18-0EDD-277E-9081E0BE77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05698" y="994297"/>
            <a:ext cx="2340633" cy="5070980"/>
          </a:xfrm>
          <a:prstGeom prst="rect">
            <a:avLst/>
          </a:prstGeom>
        </p:spPr>
      </p:pic>
    </p:spTree>
    <p:extLst>
      <p:ext uri="{BB962C8B-B14F-4D97-AF65-F5344CB8AC3E}">
        <p14:creationId xmlns:p14="http://schemas.microsoft.com/office/powerpoint/2010/main" val="189908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13</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Brug for hjælp</a:t>
            </a:r>
          </a:p>
        </p:txBody>
      </p:sp>
      <p:sp>
        <p:nvSpPr>
          <p:cNvPr id="5" name="Tekstfelt 4">
            <a:extLst>
              <a:ext uri="{FF2B5EF4-FFF2-40B4-BE49-F238E27FC236}">
                <a16:creationId xmlns:a16="http://schemas.microsoft.com/office/drawing/2014/main" id="{53B26FC8-0E83-48E1-A477-5F28C39B2BEB}"/>
              </a:ext>
            </a:extLst>
          </p:cNvPr>
          <p:cNvSpPr txBox="1"/>
          <p:nvPr/>
        </p:nvSpPr>
        <p:spPr>
          <a:xfrm>
            <a:off x="139085" y="994298"/>
            <a:ext cx="7264892" cy="1277273"/>
          </a:xfrm>
          <a:prstGeom prst="rect">
            <a:avLst/>
          </a:prstGeom>
          <a:noFill/>
          <a:ln>
            <a:solidFill>
              <a:srgbClr val="15466A"/>
            </a:solidFill>
          </a:ln>
        </p:spPr>
        <p:txBody>
          <a:bodyPr wrap="square" lIns="91440" tIns="45720" rIns="91440" bIns="45720" anchor="t">
            <a:spAutoFit/>
          </a:bodyPr>
          <a:lstStyle/>
          <a:p>
            <a:pPr algn="l" rtl="0" fontAlgn="base"/>
            <a:r>
              <a:rPr lang="da-DK" sz="1100" b="1" dirty="0">
                <a:solidFill>
                  <a:srgbClr val="00385A"/>
                </a:solidFill>
                <a:latin typeface="Roboto Light" panose="02000000000000000000" pitchFamily="2" charset="0"/>
              </a:rPr>
              <a:t>Kontakt os hvis du har spørgsmål</a:t>
            </a:r>
            <a:endParaRPr lang="da-DK" sz="1100" b="0" i="0" dirty="0">
              <a:solidFill>
                <a:srgbClr val="00395A"/>
              </a:solidFill>
              <a:effectLst/>
              <a:latin typeface="Roboto" panose="02000000000000000000" pitchFamily="2" charset="0"/>
            </a:endParaRPr>
          </a:p>
          <a:p>
            <a:pPr algn="l" rtl="0" fontAlgn="base"/>
            <a:r>
              <a:rPr lang="da-DK" sz="1100" b="0" i="0" dirty="0">
                <a:solidFill>
                  <a:srgbClr val="00385A"/>
                </a:solidFill>
                <a:effectLst/>
                <a:latin typeface="Roboto Light" panose="02000000000000000000" pitchFamily="2" charset="0"/>
              </a:rPr>
              <a:t>Hvis </a:t>
            </a:r>
            <a:r>
              <a:rPr lang="da-DK" sz="1100" dirty="0">
                <a:solidFill>
                  <a:srgbClr val="00385A"/>
                </a:solidFill>
                <a:latin typeface="Roboto Light" panose="02000000000000000000" pitchFamily="2" charset="0"/>
              </a:rPr>
              <a:t>du har spørgsmål til PIGPU&amp;KO appen, er du altid velkommen til at ringe eller skrive til os. </a:t>
            </a:r>
          </a:p>
          <a:p>
            <a:pPr algn="l" rtl="0" fontAlgn="base"/>
            <a:endParaRPr lang="da-DK" sz="1100" dirty="0">
              <a:solidFill>
                <a:srgbClr val="00385A"/>
              </a:solidFill>
              <a:latin typeface="Roboto Light" panose="02000000000000000000" pitchFamily="2" charset="0"/>
            </a:endParaRPr>
          </a:p>
          <a:p>
            <a:pPr algn="l" rtl="0" fontAlgn="base"/>
            <a:r>
              <a:rPr lang="da-DK" sz="1100" dirty="0">
                <a:solidFill>
                  <a:srgbClr val="00385A"/>
                </a:solidFill>
                <a:latin typeface="Roboto Light"/>
                <a:ea typeface="Roboto Light"/>
                <a:cs typeface="Roboto Light"/>
              </a:rPr>
              <a:t>Kundeservice har åbent fra mandag til fredag 7.00 til 15.00.</a:t>
            </a:r>
          </a:p>
          <a:p>
            <a:pPr algn="l" rtl="0" fontAlgn="base"/>
            <a:endParaRPr lang="da-DK" sz="1100" dirty="0">
              <a:solidFill>
                <a:srgbClr val="00385A"/>
              </a:solidFill>
              <a:latin typeface="Roboto Light" panose="02000000000000000000" pitchFamily="2" charset="0"/>
            </a:endParaRPr>
          </a:p>
          <a:p>
            <a:pPr algn="l" rtl="0" fontAlgn="base"/>
            <a:r>
              <a:rPr lang="da-DK" sz="1100" dirty="0">
                <a:solidFill>
                  <a:srgbClr val="00385A"/>
                </a:solidFill>
                <a:latin typeface="Roboto Light" panose="02000000000000000000" pitchFamily="2" charset="0"/>
              </a:rPr>
              <a:t>Tlf. 79284047</a:t>
            </a:r>
          </a:p>
          <a:p>
            <a:pPr algn="l" rtl="0" fontAlgn="base"/>
            <a:r>
              <a:rPr lang="da-DK" sz="1100" dirty="0">
                <a:solidFill>
                  <a:srgbClr val="00385A"/>
                </a:solidFill>
                <a:latin typeface="Roboto Light" panose="02000000000000000000" pitchFamily="2" charset="0"/>
              </a:rPr>
              <a:t>Mail: pigup@daka.dk</a:t>
            </a:r>
            <a:endParaRPr lang="da-DK" sz="1100" b="0" i="0" dirty="0">
              <a:solidFill>
                <a:srgbClr val="00385A"/>
              </a:solidFill>
              <a:effectLst/>
              <a:latin typeface="Roboto Light" panose="02000000000000000000" pitchFamily="2" charset="0"/>
            </a:endParaRP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spTree>
    <p:extLst>
      <p:ext uri="{BB962C8B-B14F-4D97-AF65-F5344CB8AC3E}">
        <p14:creationId xmlns:p14="http://schemas.microsoft.com/office/powerpoint/2010/main" val="1556055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2</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Indholdsfortegnelse</a:t>
            </a: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sp>
        <p:nvSpPr>
          <p:cNvPr id="2" name="Tekstfelt 1">
            <a:extLst>
              <a:ext uri="{FF2B5EF4-FFF2-40B4-BE49-F238E27FC236}">
                <a16:creationId xmlns:a16="http://schemas.microsoft.com/office/drawing/2014/main" id="{6D455C72-AF8D-47E4-AE8A-6746C9055BBE}"/>
              </a:ext>
            </a:extLst>
          </p:cNvPr>
          <p:cNvSpPr txBox="1"/>
          <p:nvPr/>
        </p:nvSpPr>
        <p:spPr>
          <a:xfrm>
            <a:off x="3714750" y="2447372"/>
            <a:ext cx="5826641" cy="923330"/>
          </a:xfrm>
          <a:prstGeom prst="rect">
            <a:avLst/>
          </a:prstGeom>
          <a:noFill/>
        </p:spPr>
        <p:txBody>
          <a:bodyPr wrap="square" rtlCol="0">
            <a:spAutoFit/>
          </a:bodyPr>
          <a:lstStyle/>
          <a:p>
            <a:r>
              <a:rPr lang="da-DK" dirty="0">
                <a:solidFill>
                  <a:srgbClr val="15466A"/>
                </a:solidFill>
              </a:rPr>
              <a:t>Har du ikke hentet appen endnu?</a:t>
            </a:r>
          </a:p>
          <a:p>
            <a:endParaRPr lang="da-DK" dirty="0">
              <a:solidFill>
                <a:srgbClr val="15466A"/>
              </a:solidFill>
            </a:endParaRPr>
          </a:p>
          <a:p>
            <a:endParaRPr lang="da-DK" dirty="0">
              <a:solidFill>
                <a:srgbClr val="15466A"/>
              </a:solidFill>
            </a:endParaRPr>
          </a:p>
        </p:txBody>
      </p:sp>
      <p:pic>
        <p:nvPicPr>
          <p:cNvPr id="1026" name="Picture 2" descr="appstore - Parforce">
            <a:extLst>
              <a:ext uri="{FF2B5EF4-FFF2-40B4-BE49-F238E27FC236}">
                <a16:creationId xmlns:a16="http://schemas.microsoft.com/office/drawing/2014/main" id="{A418DA45-7530-456F-89D9-AF60CDA21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927" y="2952728"/>
            <a:ext cx="2169042" cy="642289"/>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a:extLst>
              <a:ext uri="{FF2B5EF4-FFF2-40B4-BE49-F238E27FC236}">
                <a16:creationId xmlns:a16="http://schemas.microsoft.com/office/drawing/2014/main" id="{AEBA7153-939E-46FA-98EE-E1DAA39BE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9936" y="3876058"/>
            <a:ext cx="2385881" cy="923329"/>
          </a:xfrm>
          <a:prstGeom prst="rect">
            <a:avLst/>
          </a:prstGeom>
        </p:spPr>
      </p:pic>
    </p:spTree>
    <p:extLst>
      <p:ext uri="{BB962C8B-B14F-4D97-AF65-F5344CB8AC3E}">
        <p14:creationId xmlns:p14="http://schemas.microsoft.com/office/powerpoint/2010/main" val="239877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3</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Indholdsfortegnelse</a:t>
            </a: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sp>
        <p:nvSpPr>
          <p:cNvPr id="8" name="Tekstfelt 7">
            <a:extLst>
              <a:ext uri="{FF2B5EF4-FFF2-40B4-BE49-F238E27FC236}">
                <a16:creationId xmlns:a16="http://schemas.microsoft.com/office/drawing/2014/main" id="{A05C97EB-0C28-496F-A887-88E0E499BF27}"/>
              </a:ext>
            </a:extLst>
          </p:cNvPr>
          <p:cNvSpPr txBox="1"/>
          <p:nvPr/>
        </p:nvSpPr>
        <p:spPr>
          <a:xfrm>
            <a:off x="139085" y="994298"/>
            <a:ext cx="4082041" cy="4601260"/>
          </a:xfrm>
          <a:prstGeom prst="rect">
            <a:avLst/>
          </a:prstGeom>
          <a:noFill/>
          <a:ln>
            <a:noFill/>
          </a:ln>
        </p:spPr>
        <p:txBody>
          <a:bodyPr wrap="square">
            <a:spAutoFit/>
          </a:bodyPr>
          <a:lstStyle/>
          <a:p>
            <a:pPr algn="l" rtl="0" fontAlgn="base"/>
            <a:endParaRPr lang="da-DK" sz="1100" b="1" i="0" dirty="0">
              <a:solidFill>
                <a:srgbClr val="00385A"/>
              </a:solidFill>
              <a:effectLst/>
              <a:latin typeface="Roboto Light" panose="02000000000000000000" pitchFamily="2" charset="0"/>
            </a:endParaRPr>
          </a:p>
          <a:p>
            <a:pPr marL="342900" indent="-342900" algn="l" rtl="0" fontAlgn="base">
              <a:buBlip>
                <a:blip r:embed="rId6"/>
              </a:buBlip>
            </a:pPr>
            <a:r>
              <a:rPr lang="da-DK" sz="2000" i="0" dirty="0">
                <a:solidFill>
                  <a:srgbClr val="00385A"/>
                </a:solidFill>
                <a:effectLst/>
                <a:latin typeface="Roboto Light" panose="02000000000000000000" pitchFamily="2" charset="0"/>
              </a:rPr>
              <a:t>Introduktion til nye funktioner</a:t>
            </a:r>
          </a:p>
          <a:p>
            <a:pPr algn="l" rtl="0" fontAlgn="base"/>
            <a:endParaRPr lang="da-DK" sz="2000" i="0" dirty="0">
              <a:solidFill>
                <a:srgbClr val="00385A"/>
              </a:solidFill>
              <a:effectLst/>
              <a:latin typeface="Roboto Light" panose="02000000000000000000" pitchFamily="2" charset="0"/>
            </a:endParaRPr>
          </a:p>
          <a:p>
            <a:pPr marL="342900" indent="-342900" algn="l" rtl="0" fontAlgn="base">
              <a:buBlip>
                <a:blip r:embed="rId6"/>
              </a:buBlip>
            </a:pPr>
            <a:r>
              <a:rPr lang="da-DK" sz="2000" dirty="0">
                <a:solidFill>
                  <a:srgbClr val="00385A"/>
                </a:solidFill>
                <a:latin typeface="Roboto Light" panose="02000000000000000000" pitchFamily="2" charset="0"/>
              </a:rPr>
              <a:t>Skift sprog</a:t>
            </a:r>
          </a:p>
          <a:p>
            <a:pPr algn="l" rtl="0" fontAlgn="base"/>
            <a:endParaRPr lang="da-DK" sz="2000" dirty="0">
              <a:solidFill>
                <a:srgbClr val="00385A"/>
              </a:solidFill>
              <a:latin typeface="Roboto Light" panose="02000000000000000000" pitchFamily="2" charset="0"/>
            </a:endParaRPr>
          </a:p>
          <a:p>
            <a:pPr marL="342900" indent="-342900" algn="l" rtl="0" fontAlgn="base">
              <a:buBlip>
                <a:blip r:embed="rId6"/>
              </a:buBlip>
            </a:pPr>
            <a:r>
              <a:rPr lang="da-DK" sz="2000" i="0" dirty="0">
                <a:solidFill>
                  <a:srgbClr val="00385A"/>
                </a:solidFill>
                <a:effectLst/>
                <a:latin typeface="Roboto Light" panose="02000000000000000000" pitchFamily="2" charset="0"/>
              </a:rPr>
              <a:t>Vælg tilmeldenummer</a:t>
            </a:r>
          </a:p>
          <a:p>
            <a:pPr algn="l" rtl="0" fontAlgn="base"/>
            <a:endParaRPr lang="da-DK" sz="2000" i="0" dirty="0">
              <a:solidFill>
                <a:srgbClr val="00385A"/>
              </a:solidFill>
              <a:effectLst/>
              <a:latin typeface="Roboto Light" panose="02000000000000000000" pitchFamily="2" charset="0"/>
            </a:endParaRPr>
          </a:p>
          <a:p>
            <a:pPr marL="342900" indent="-342900" algn="l" rtl="0" fontAlgn="base">
              <a:buBlip>
                <a:blip r:embed="rId6"/>
              </a:buBlip>
            </a:pPr>
            <a:r>
              <a:rPr lang="da-DK" sz="2000" dirty="0">
                <a:solidFill>
                  <a:srgbClr val="00385A"/>
                </a:solidFill>
                <a:latin typeface="Roboto Light" panose="02000000000000000000" pitchFamily="2" charset="0"/>
              </a:rPr>
              <a:t>Medarbejderstyring</a:t>
            </a:r>
          </a:p>
          <a:p>
            <a:pPr algn="l" rtl="0" fontAlgn="base"/>
            <a:endParaRPr lang="da-DK" sz="2000" dirty="0">
              <a:solidFill>
                <a:srgbClr val="00385A"/>
              </a:solidFill>
              <a:latin typeface="Roboto Light" panose="02000000000000000000" pitchFamily="2" charset="0"/>
            </a:endParaRPr>
          </a:p>
          <a:p>
            <a:pPr marL="342900" indent="-342900" algn="l" rtl="0" fontAlgn="base">
              <a:buBlip>
                <a:blip r:embed="rId6"/>
              </a:buBlip>
            </a:pPr>
            <a:r>
              <a:rPr lang="da-DK" sz="2000" i="0" dirty="0">
                <a:solidFill>
                  <a:srgbClr val="00385A"/>
                </a:solidFill>
                <a:effectLst/>
                <a:latin typeface="Roboto Light" panose="02000000000000000000" pitchFamily="2" charset="0"/>
              </a:rPr>
              <a:t>Navngiv adresser</a:t>
            </a:r>
          </a:p>
          <a:p>
            <a:pPr algn="l" rtl="0" fontAlgn="base"/>
            <a:endParaRPr lang="da-DK" sz="2000" i="0" dirty="0">
              <a:solidFill>
                <a:srgbClr val="00385A"/>
              </a:solidFill>
              <a:effectLst/>
              <a:latin typeface="Roboto Light" panose="02000000000000000000" pitchFamily="2" charset="0"/>
            </a:endParaRPr>
          </a:p>
          <a:p>
            <a:pPr marL="342900" indent="-342900" algn="l" rtl="0" fontAlgn="base">
              <a:buBlip>
                <a:blip r:embed="rId6"/>
              </a:buBlip>
            </a:pPr>
            <a:r>
              <a:rPr lang="da-DK" sz="2000" dirty="0">
                <a:solidFill>
                  <a:srgbClr val="00385A"/>
                </a:solidFill>
                <a:latin typeface="Roboto Light" panose="02000000000000000000" pitchFamily="2" charset="0"/>
              </a:rPr>
              <a:t>Servicemeddelelser</a:t>
            </a:r>
          </a:p>
          <a:p>
            <a:pPr algn="l" rtl="0" fontAlgn="base"/>
            <a:endParaRPr lang="da-DK" sz="2000" dirty="0">
              <a:solidFill>
                <a:srgbClr val="00385A"/>
              </a:solidFill>
              <a:latin typeface="Roboto Light" panose="02000000000000000000" pitchFamily="2" charset="0"/>
            </a:endParaRPr>
          </a:p>
          <a:p>
            <a:pPr marL="342900" indent="-342900" algn="l" rtl="0" fontAlgn="base">
              <a:buBlip>
                <a:blip r:embed="rId6"/>
              </a:buBlip>
            </a:pPr>
            <a:r>
              <a:rPr lang="da-DK" sz="2000" i="0" dirty="0">
                <a:solidFill>
                  <a:srgbClr val="00385A"/>
                </a:solidFill>
                <a:effectLst/>
                <a:latin typeface="Roboto Light" panose="02000000000000000000" pitchFamily="2" charset="0"/>
              </a:rPr>
              <a:t>Vejledninger</a:t>
            </a:r>
            <a:endParaRPr lang="da-DK" sz="2000" i="0" dirty="0">
              <a:solidFill>
                <a:srgbClr val="00395A"/>
              </a:solidFill>
              <a:effectLst/>
              <a:latin typeface="Roboto" panose="02000000000000000000" pitchFamily="2" charset="0"/>
            </a:endParaRPr>
          </a:p>
          <a:p>
            <a:pPr algn="l" rtl="0" fontAlgn="base"/>
            <a:endParaRPr lang="da-DK" sz="1100" b="0" i="0" dirty="0">
              <a:solidFill>
                <a:srgbClr val="00385A"/>
              </a:solidFill>
              <a:effectLst/>
              <a:latin typeface="Roboto Light" panose="02000000000000000000" pitchFamily="2" charset="0"/>
            </a:endParaRPr>
          </a:p>
          <a:p>
            <a:pPr algn="l" rtl="0" fontAlgn="base"/>
            <a:endParaRPr lang="da-DK" sz="1100" dirty="0">
              <a:solidFill>
                <a:srgbClr val="00385A"/>
              </a:solidFill>
              <a:latin typeface="Roboto Light" panose="02000000000000000000" pitchFamily="2" charset="0"/>
            </a:endParaRPr>
          </a:p>
        </p:txBody>
      </p:sp>
      <p:sp>
        <p:nvSpPr>
          <p:cNvPr id="5" name="Tekstfelt 4">
            <a:extLst>
              <a:ext uri="{FF2B5EF4-FFF2-40B4-BE49-F238E27FC236}">
                <a16:creationId xmlns:a16="http://schemas.microsoft.com/office/drawing/2014/main" id="{20F379A2-472E-37A6-498A-173F3E385ADC}"/>
              </a:ext>
            </a:extLst>
          </p:cNvPr>
          <p:cNvSpPr txBox="1"/>
          <p:nvPr/>
        </p:nvSpPr>
        <p:spPr>
          <a:xfrm>
            <a:off x="5999060" y="1281619"/>
            <a:ext cx="3781425" cy="923330"/>
          </a:xfrm>
          <a:prstGeom prst="rect">
            <a:avLst/>
          </a:prstGeom>
          <a:noFill/>
        </p:spPr>
        <p:txBody>
          <a:bodyPr wrap="square" rtlCol="0">
            <a:spAutoFit/>
          </a:bodyPr>
          <a:lstStyle/>
          <a:p>
            <a:r>
              <a:rPr lang="da-DK" dirty="0">
                <a:solidFill>
                  <a:srgbClr val="15466A"/>
                </a:solidFill>
              </a:rPr>
              <a:t>Første gang du bruger appen</a:t>
            </a:r>
          </a:p>
          <a:p>
            <a:endParaRPr lang="da-DK" dirty="0">
              <a:solidFill>
                <a:srgbClr val="15466A"/>
              </a:solidFill>
            </a:endParaRPr>
          </a:p>
          <a:p>
            <a:endParaRPr lang="da-DK" dirty="0">
              <a:solidFill>
                <a:srgbClr val="15466A"/>
              </a:solidFill>
            </a:endParaRPr>
          </a:p>
        </p:txBody>
      </p:sp>
      <p:pic>
        <p:nvPicPr>
          <p:cNvPr id="2" name="Første gang du bruger appen">
            <a:hlinkClick r:id="" action="ppaction://media"/>
            <a:extLst>
              <a:ext uri="{FF2B5EF4-FFF2-40B4-BE49-F238E27FC236}">
                <a16:creationId xmlns:a16="http://schemas.microsoft.com/office/drawing/2014/main" id="{6ADBB784-1910-0412-29FA-43F1332E358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35750" y="1743284"/>
            <a:ext cx="2123823" cy="4601260"/>
          </a:xfrm>
          <a:prstGeom prst="rect">
            <a:avLst/>
          </a:prstGeom>
        </p:spPr>
      </p:pic>
    </p:spTree>
    <p:extLst>
      <p:ext uri="{BB962C8B-B14F-4D97-AF65-F5344CB8AC3E}">
        <p14:creationId xmlns:p14="http://schemas.microsoft.com/office/powerpoint/2010/main" val="66310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4</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Introduktion til nye funktioner</a:t>
            </a:r>
          </a:p>
        </p:txBody>
      </p:sp>
      <p:sp>
        <p:nvSpPr>
          <p:cNvPr id="5" name="Tekstfelt 4">
            <a:extLst>
              <a:ext uri="{FF2B5EF4-FFF2-40B4-BE49-F238E27FC236}">
                <a16:creationId xmlns:a16="http://schemas.microsoft.com/office/drawing/2014/main" id="{53B26FC8-0E83-48E1-A477-5F28C39B2BEB}"/>
              </a:ext>
            </a:extLst>
          </p:cNvPr>
          <p:cNvSpPr txBox="1"/>
          <p:nvPr/>
        </p:nvSpPr>
        <p:spPr>
          <a:xfrm>
            <a:off x="219075" y="950664"/>
            <a:ext cx="11871940" cy="5770811"/>
          </a:xfrm>
          <a:prstGeom prst="rect">
            <a:avLst/>
          </a:prstGeom>
          <a:noFill/>
          <a:ln>
            <a:solidFill>
              <a:srgbClr val="15466A"/>
            </a:solidFill>
          </a:ln>
        </p:spPr>
        <p:txBody>
          <a:bodyPr wrap="square">
            <a:spAutoFit/>
          </a:bodyPr>
          <a:lstStyle/>
          <a:p>
            <a:pPr algn="l" rtl="0" fontAlgn="base"/>
            <a:r>
              <a:rPr lang="da-DK" sz="1200" b="0" i="0" dirty="0">
                <a:solidFill>
                  <a:srgbClr val="00385A"/>
                </a:solidFill>
                <a:effectLst/>
                <a:latin typeface="Roboto Light" panose="02000000000000000000" pitchFamily="2" charset="0"/>
              </a:rPr>
              <a:t>PIGUP&amp;KO er i 2022 blevet opdateret, så den endnu bedre kan understøtte håndteringen af døde dyr på bedriften. </a:t>
            </a:r>
            <a:br>
              <a:rPr lang="da-DK" sz="1200" b="0" i="0" dirty="0">
                <a:solidFill>
                  <a:srgbClr val="00385A"/>
                </a:solidFill>
                <a:effectLst/>
                <a:latin typeface="Roboto Light" panose="02000000000000000000" pitchFamily="2" charset="0"/>
              </a:rPr>
            </a:br>
            <a:r>
              <a:rPr lang="da-DK" sz="1200" b="0" i="0" dirty="0">
                <a:solidFill>
                  <a:srgbClr val="00385A"/>
                </a:solidFill>
                <a:effectLst/>
                <a:latin typeface="Roboto Light" panose="02000000000000000000" pitchFamily="2" charset="0"/>
              </a:rPr>
              <a:t>Opdateringen indeholder en række nye </a:t>
            </a:r>
            <a:r>
              <a:rPr lang="da-DK" sz="1200" b="0" i="0" dirty="0" err="1">
                <a:solidFill>
                  <a:srgbClr val="00385A"/>
                </a:solidFill>
                <a:effectLst/>
                <a:latin typeface="Roboto Light" panose="02000000000000000000" pitchFamily="2" charset="0"/>
              </a:rPr>
              <a:t>funktionaliteter</a:t>
            </a:r>
            <a:r>
              <a:rPr lang="da-DK" sz="1200" b="0" i="0" dirty="0">
                <a:solidFill>
                  <a:srgbClr val="00385A"/>
                </a:solidFill>
                <a:effectLst/>
                <a:latin typeface="Roboto Light" panose="02000000000000000000" pitchFamily="2" charset="0"/>
              </a:rPr>
              <a:t>:</a:t>
            </a:r>
            <a:r>
              <a:rPr lang="da-DK" sz="1200" b="0" i="0" dirty="0">
                <a:solidFill>
                  <a:srgbClr val="00385A"/>
                </a:solidFill>
                <a:effectLst/>
                <a:latin typeface="WordVisiCarriageReturn_MSFontService"/>
              </a:rPr>
              <a:t> </a:t>
            </a:r>
            <a:endParaRPr lang="da-DK" dirty="0">
              <a:solidFill>
                <a:srgbClr val="00385A"/>
              </a:solidFill>
              <a:latin typeface="WordVisiCarriageReturn_MSFontService"/>
            </a:endParaRPr>
          </a:p>
          <a:p>
            <a:pPr algn="l" rtl="0" fontAlgn="base"/>
            <a:endParaRPr lang="da-DK" sz="1050" b="1" i="0" dirty="0">
              <a:solidFill>
                <a:srgbClr val="00385A"/>
              </a:solidFill>
              <a:effectLst/>
              <a:latin typeface="Roboto Light" panose="02000000000000000000" pitchFamily="2" charset="0"/>
            </a:endParaRPr>
          </a:p>
          <a:p>
            <a:pPr algn="l" rtl="0" fontAlgn="base"/>
            <a:r>
              <a:rPr lang="da-DK" sz="1050" b="1" i="0" dirty="0">
                <a:solidFill>
                  <a:srgbClr val="00385A"/>
                </a:solidFill>
                <a:effectLst/>
                <a:latin typeface="Roboto Light" panose="02000000000000000000" pitchFamily="2" charset="0"/>
              </a:rPr>
              <a:t>Skift sprog</a:t>
            </a:r>
            <a:endParaRPr lang="da-DK" sz="1050" b="0" i="0" dirty="0">
              <a:solidFill>
                <a:srgbClr val="00395A"/>
              </a:solidFill>
              <a:effectLst/>
              <a:latin typeface="Roboto" panose="02000000000000000000" pitchFamily="2" charset="0"/>
            </a:endParaRPr>
          </a:p>
          <a:p>
            <a:pPr algn="l" rtl="0" fontAlgn="base"/>
            <a:r>
              <a:rPr lang="da-DK" sz="1050" b="0" i="0" dirty="0">
                <a:solidFill>
                  <a:srgbClr val="00385A"/>
                </a:solidFill>
                <a:effectLst/>
                <a:latin typeface="Roboto Light" panose="02000000000000000000" pitchFamily="2" charset="0"/>
              </a:rPr>
              <a:t>Du har direkte i appen mulighed for at skifte til det sprog du foretrækker. Du kan vælge mellem dansk, engelsk, rumænsk og ukrainsk.    </a:t>
            </a:r>
          </a:p>
          <a:p>
            <a:pPr algn="l" rtl="0" fontAlgn="base"/>
            <a:endParaRPr lang="da-DK" sz="1050" dirty="0">
              <a:solidFill>
                <a:srgbClr val="00385A"/>
              </a:solidFill>
              <a:latin typeface="Roboto Light" panose="02000000000000000000" pitchFamily="2" charset="0"/>
            </a:endParaRPr>
          </a:p>
          <a:p>
            <a:pPr algn="l" rtl="0" fontAlgn="base"/>
            <a:r>
              <a:rPr lang="da-DK" sz="1050" b="1" i="0" dirty="0">
                <a:solidFill>
                  <a:srgbClr val="00385A"/>
                </a:solidFill>
                <a:effectLst/>
                <a:latin typeface="Roboto Light" panose="02000000000000000000" pitchFamily="2" charset="0"/>
              </a:rPr>
              <a:t>Adgang til flere tilmeldenumre</a:t>
            </a:r>
            <a:r>
              <a:rPr lang="da-DK" sz="1050" b="0" i="0" dirty="0">
                <a:solidFill>
                  <a:srgbClr val="00385A"/>
                </a:solidFill>
                <a:effectLst/>
                <a:latin typeface="Roboto Light" panose="02000000000000000000" pitchFamily="2" charset="0"/>
              </a:rPr>
              <a:t> </a:t>
            </a:r>
            <a:endParaRPr lang="da-DK" sz="1050" b="0" i="0" dirty="0">
              <a:solidFill>
                <a:srgbClr val="00395A"/>
              </a:solidFill>
              <a:effectLst/>
              <a:latin typeface="Roboto" panose="02000000000000000000" pitchFamily="2" charset="0"/>
            </a:endParaRPr>
          </a:p>
          <a:p>
            <a:pPr algn="l" rtl="0" fontAlgn="base"/>
            <a:r>
              <a:rPr lang="da-DK" sz="1050" b="0" i="0" dirty="0">
                <a:solidFill>
                  <a:srgbClr val="00385A"/>
                </a:solidFill>
                <a:effectLst/>
                <a:latin typeface="Roboto Light" panose="02000000000000000000" pitchFamily="2" charset="0"/>
              </a:rPr>
              <a:t>Det er nu muligt at logge ind med én login og herefter vælge hvilket CVR, man vil tilmelde døde dyr på.  </a:t>
            </a:r>
            <a:endParaRPr lang="da-DK" sz="1050" b="0" i="0" dirty="0">
              <a:solidFill>
                <a:srgbClr val="00395A"/>
              </a:solidFill>
              <a:effectLst/>
              <a:latin typeface="Segoe UI" panose="020B0502040204020203" pitchFamily="34" charset="0"/>
            </a:endParaRPr>
          </a:p>
          <a:p>
            <a:pPr algn="l" rtl="0" fontAlgn="base"/>
            <a:endParaRPr lang="da-DK" sz="1050" b="1" i="0" dirty="0">
              <a:solidFill>
                <a:srgbClr val="00385A"/>
              </a:solidFill>
              <a:effectLst/>
              <a:latin typeface="Roboto Light" panose="02000000000000000000" pitchFamily="2" charset="0"/>
            </a:endParaRPr>
          </a:p>
          <a:p>
            <a:pPr algn="l" rtl="0" fontAlgn="base"/>
            <a:r>
              <a:rPr lang="da-DK" sz="1050" b="1" i="0" dirty="0">
                <a:solidFill>
                  <a:srgbClr val="00385A"/>
                </a:solidFill>
                <a:effectLst/>
                <a:latin typeface="Roboto Light" panose="02000000000000000000" pitchFamily="2" charset="0"/>
              </a:rPr>
              <a:t>Oprettelse af flere medarbejdere</a:t>
            </a:r>
            <a:r>
              <a:rPr lang="da-DK" sz="1050" b="0" i="0" dirty="0">
                <a:solidFill>
                  <a:srgbClr val="00385A"/>
                </a:solidFill>
                <a:effectLst/>
                <a:latin typeface="Roboto Light" panose="02000000000000000000" pitchFamily="2" charset="0"/>
              </a:rPr>
              <a:t> </a:t>
            </a:r>
            <a:endParaRPr lang="da-DK" sz="1050" b="0" i="0" dirty="0">
              <a:solidFill>
                <a:srgbClr val="00395A"/>
              </a:solidFill>
              <a:effectLst/>
              <a:latin typeface="Roboto" panose="02000000000000000000" pitchFamily="2" charset="0"/>
            </a:endParaRPr>
          </a:p>
          <a:p>
            <a:pPr algn="l" rtl="0" fontAlgn="base"/>
            <a:r>
              <a:rPr lang="da-DK" sz="1050" b="0" i="0" dirty="0">
                <a:solidFill>
                  <a:srgbClr val="00385A"/>
                </a:solidFill>
                <a:effectLst/>
                <a:latin typeface="Roboto Light" panose="02000000000000000000" pitchFamily="2" charset="0"/>
              </a:rPr>
              <a:t>Det er nu blevet muligt at oprette medarbejdere, som dermed kan logge ind i appen på deres egen telefon, uden at du skal overdrage login-oplysninger </a:t>
            </a:r>
          </a:p>
          <a:p>
            <a:pPr algn="l" rtl="0" fontAlgn="base"/>
            <a:endParaRPr lang="da-DK" sz="1050" b="0" i="0" dirty="0">
              <a:solidFill>
                <a:srgbClr val="00395A"/>
              </a:solidFill>
              <a:effectLst/>
              <a:latin typeface="Segoe UI" panose="020B0502040204020203" pitchFamily="34" charset="0"/>
            </a:endParaRPr>
          </a:p>
          <a:p>
            <a:pPr algn="l" rtl="0" fontAlgn="base"/>
            <a:r>
              <a:rPr lang="da-DK" sz="1050" b="1" i="0" dirty="0">
                <a:solidFill>
                  <a:srgbClr val="00385A"/>
                </a:solidFill>
                <a:effectLst/>
                <a:latin typeface="Roboto Light" panose="02000000000000000000" pitchFamily="2" charset="0"/>
              </a:rPr>
              <a:t>Præ-tilmelding og tilmelding direkte til Daka</a:t>
            </a:r>
            <a:r>
              <a:rPr lang="da-DK" sz="1050" b="0" i="0" dirty="0">
                <a:solidFill>
                  <a:srgbClr val="00385A"/>
                </a:solidFill>
                <a:effectLst/>
                <a:latin typeface="Roboto Light" panose="02000000000000000000" pitchFamily="2" charset="0"/>
              </a:rPr>
              <a:t> </a:t>
            </a:r>
            <a:endParaRPr lang="da-DK" sz="1050" b="0" i="0" dirty="0">
              <a:solidFill>
                <a:srgbClr val="00395A"/>
              </a:solidFill>
              <a:effectLst/>
              <a:latin typeface="Roboto" panose="02000000000000000000" pitchFamily="2" charset="0"/>
            </a:endParaRPr>
          </a:p>
          <a:p>
            <a:pPr algn="l" rtl="0" fontAlgn="base"/>
            <a:r>
              <a:rPr lang="da-DK" sz="1050" b="0" i="0" dirty="0">
                <a:solidFill>
                  <a:srgbClr val="00385A"/>
                </a:solidFill>
                <a:effectLst/>
                <a:latin typeface="Roboto Light" panose="02000000000000000000" pitchFamily="2" charset="0"/>
              </a:rPr>
              <a:t>Samtidig med at man nu kan oprette medarbejdere er det også muligt at styre, hvorvidt medarbejdere “kun” kan præ-tilmelde, eller tilmelde direkte til afhentning ved Daka. Det betyder at når f.eks. en staldmedarbejder flytter et dødt dyr udenfor stalden kan lave en præ-tilmelding. Herefter vil der landmanden eller driftslederen, med tilladelse til at tilmelde direkte til Daka, bliver orienteret om at der er konstateret et dødt dyr, men som ikke er flyttet ud på afhentningspladsen og tilmeldt endnu.    </a:t>
            </a:r>
          </a:p>
          <a:p>
            <a:pPr algn="l" rtl="0" fontAlgn="base"/>
            <a:endParaRPr lang="da-DK" sz="1050" dirty="0">
              <a:solidFill>
                <a:srgbClr val="00385A"/>
              </a:solidFill>
              <a:latin typeface="Roboto Light" panose="02000000000000000000" pitchFamily="2" charset="0"/>
            </a:endParaRPr>
          </a:p>
          <a:p>
            <a:pPr algn="l" rtl="0" fontAlgn="base"/>
            <a:r>
              <a:rPr lang="da-DK" sz="1050" b="1" i="0" dirty="0">
                <a:solidFill>
                  <a:srgbClr val="00385A"/>
                </a:solidFill>
                <a:effectLst/>
                <a:latin typeface="Roboto Light" panose="02000000000000000000" pitchFamily="2" charset="0"/>
              </a:rPr>
              <a:t>Navngiv lokationer</a:t>
            </a:r>
            <a:r>
              <a:rPr lang="da-DK" sz="1050" b="0" i="0" dirty="0">
                <a:solidFill>
                  <a:srgbClr val="00385A"/>
                </a:solidFill>
                <a:effectLst/>
                <a:latin typeface="Roboto Light" panose="02000000000000000000" pitchFamily="2" charset="0"/>
              </a:rPr>
              <a:t> </a:t>
            </a:r>
            <a:endParaRPr lang="da-DK" sz="1050" b="0" i="0" dirty="0">
              <a:solidFill>
                <a:srgbClr val="00395A"/>
              </a:solidFill>
              <a:effectLst/>
              <a:latin typeface="Roboto" panose="02000000000000000000" pitchFamily="2" charset="0"/>
            </a:endParaRPr>
          </a:p>
          <a:p>
            <a:pPr algn="l" rtl="0" fontAlgn="base"/>
            <a:r>
              <a:rPr lang="da-DK" sz="1050" b="0" i="0" dirty="0">
                <a:solidFill>
                  <a:srgbClr val="00385A"/>
                </a:solidFill>
                <a:effectLst/>
                <a:latin typeface="Roboto Light" panose="02000000000000000000" pitchFamily="2" charset="0"/>
              </a:rPr>
              <a:t>Det er nu muligt at tildele eget kaldenavn til lokationerne i selve appen, så man kan bruge de kaldenavne lokationerne har i dagligdagen blandt medarbejderne </a:t>
            </a:r>
          </a:p>
          <a:p>
            <a:pPr algn="l" rtl="0" fontAlgn="base"/>
            <a:endParaRPr lang="da-DK" sz="1050" dirty="0">
              <a:solidFill>
                <a:srgbClr val="00385A"/>
              </a:solidFill>
              <a:latin typeface="Roboto Light" panose="02000000000000000000" pitchFamily="2" charset="0"/>
            </a:endParaRPr>
          </a:p>
          <a:p>
            <a:pPr algn="l" rtl="0" fontAlgn="base"/>
            <a:r>
              <a:rPr lang="da-DK" sz="1050" b="1" i="0" dirty="0">
                <a:solidFill>
                  <a:srgbClr val="00385A"/>
                </a:solidFill>
                <a:effectLst/>
                <a:latin typeface="Roboto Light" panose="02000000000000000000" pitchFamily="2" charset="0"/>
              </a:rPr>
              <a:t>Servicemeddelelser</a:t>
            </a:r>
            <a:r>
              <a:rPr lang="da-DK" sz="1050" b="0" i="0" dirty="0">
                <a:solidFill>
                  <a:srgbClr val="00385A"/>
                </a:solidFill>
                <a:effectLst/>
                <a:latin typeface="Roboto Light" panose="02000000000000000000" pitchFamily="2" charset="0"/>
              </a:rPr>
              <a:t> </a:t>
            </a:r>
            <a:endParaRPr lang="da-DK" sz="1050" b="0" i="0" dirty="0">
              <a:solidFill>
                <a:srgbClr val="00395A"/>
              </a:solidFill>
              <a:effectLst/>
              <a:latin typeface="Roboto" panose="02000000000000000000" pitchFamily="2" charset="0"/>
            </a:endParaRPr>
          </a:p>
          <a:p>
            <a:pPr algn="l" rtl="0" fontAlgn="base"/>
            <a:r>
              <a:rPr lang="da-DK" sz="1050" b="0" i="0" dirty="0">
                <a:solidFill>
                  <a:srgbClr val="00385A"/>
                </a:solidFill>
                <a:effectLst/>
                <a:latin typeface="Roboto Light" panose="02000000000000000000" pitchFamily="2" charset="0"/>
              </a:rPr>
              <a:t>I appen findes der nu en oversigt over de seneste servicemeddelelser sendt fra Daka </a:t>
            </a:r>
          </a:p>
          <a:p>
            <a:pPr algn="l" rtl="0" fontAlgn="base"/>
            <a:endParaRPr lang="da-DK" sz="1050" dirty="0">
              <a:solidFill>
                <a:srgbClr val="00385A"/>
              </a:solidFill>
              <a:latin typeface="Roboto Light" panose="02000000000000000000" pitchFamily="2" charset="0"/>
            </a:endParaRPr>
          </a:p>
          <a:p>
            <a:pPr algn="l" rtl="0" fontAlgn="base"/>
            <a:r>
              <a:rPr lang="da-DK" sz="1050" b="1" i="0" dirty="0">
                <a:solidFill>
                  <a:srgbClr val="00385A"/>
                </a:solidFill>
                <a:effectLst/>
                <a:latin typeface="Roboto Light" panose="02000000000000000000" pitchFamily="2" charset="0"/>
              </a:rPr>
              <a:t>Vejledninger</a:t>
            </a:r>
            <a:r>
              <a:rPr lang="da-DK" sz="1050" b="0" i="0" dirty="0">
                <a:solidFill>
                  <a:srgbClr val="00385A"/>
                </a:solidFill>
                <a:effectLst/>
                <a:latin typeface="Roboto Light" panose="02000000000000000000" pitchFamily="2" charset="0"/>
              </a:rPr>
              <a:t> </a:t>
            </a:r>
            <a:endParaRPr lang="da-DK" sz="1050" b="0" i="0" dirty="0">
              <a:solidFill>
                <a:srgbClr val="00395A"/>
              </a:solidFill>
              <a:effectLst/>
              <a:latin typeface="Roboto" panose="02000000000000000000" pitchFamily="2" charset="0"/>
            </a:endParaRPr>
          </a:p>
          <a:p>
            <a:pPr algn="l" rtl="0" fontAlgn="base"/>
            <a:r>
              <a:rPr lang="da-DK" sz="1050" b="0" i="0" dirty="0">
                <a:solidFill>
                  <a:srgbClr val="00385A"/>
                </a:solidFill>
                <a:effectLst/>
                <a:latin typeface="Roboto Light" panose="02000000000000000000" pitchFamily="2" charset="0"/>
              </a:rPr>
              <a:t>I appen findes der nu video-vejledninger og link til nyttige råd og vejledning. </a:t>
            </a:r>
          </a:p>
          <a:p>
            <a:pPr algn="l" rtl="0" fontAlgn="base"/>
            <a:endParaRPr lang="da-DK" sz="1050" b="1" i="0" u="none" strike="noStrike" dirty="0">
              <a:solidFill>
                <a:srgbClr val="00385A"/>
              </a:solidFill>
              <a:effectLst/>
              <a:latin typeface="Roboto Light" panose="02000000000000000000" pitchFamily="2" charset="0"/>
            </a:endParaRPr>
          </a:p>
          <a:p>
            <a:pPr algn="l" rtl="0" fontAlgn="base"/>
            <a:r>
              <a:rPr lang="da-DK" sz="1050" b="1" i="0" u="none" strike="noStrike" dirty="0">
                <a:solidFill>
                  <a:srgbClr val="00385A"/>
                </a:solidFill>
                <a:effectLst/>
                <a:latin typeface="Roboto Light" panose="02000000000000000000" pitchFamily="2" charset="0"/>
              </a:rPr>
              <a:t>Indstillinger og push-beskeder</a:t>
            </a:r>
            <a:r>
              <a:rPr lang="da-DK" sz="1050" b="0" i="0" dirty="0">
                <a:solidFill>
                  <a:srgbClr val="000000"/>
                </a:solidFill>
                <a:effectLst/>
                <a:latin typeface="Roboto Light" panose="02000000000000000000" pitchFamily="2" charset="0"/>
              </a:rPr>
              <a:t>​</a:t>
            </a:r>
            <a:endParaRPr lang="da-DK" sz="1050" b="0" i="0" dirty="0">
              <a:solidFill>
                <a:srgbClr val="000000"/>
              </a:solidFill>
              <a:effectLst/>
              <a:latin typeface="Segoe UI" panose="020B0502040204020203" pitchFamily="34" charset="0"/>
            </a:endParaRPr>
          </a:p>
          <a:p>
            <a:pPr algn="l" rtl="0" fontAlgn="base"/>
            <a:r>
              <a:rPr lang="da-DK" sz="1050" b="0" i="0" u="none" strike="noStrike" dirty="0">
                <a:solidFill>
                  <a:srgbClr val="00385A"/>
                </a:solidFill>
                <a:effectLst/>
                <a:latin typeface="Roboto Light" panose="02000000000000000000" pitchFamily="2" charset="0"/>
              </a:rPr>
              <a:t>Det er nu muligt at </a:t>
            </a:r>
            <a:r>
              <a:rPr lang="da-DK" sz="1050" dirty="0">
                <a:solidFill>
                  <a:srgbClr val="00385A"/>
                </a:solidFill>
                <a:latin typeface="Roboto Light" panose="02000000000000000000" pitchFamily="2" charset="0"/>
              </a:rPr>
              <a:t>for sig at styre alle </a:t>
            </a:r>
            <a:r>
              <a:rPr lang="da-DK" sz="1050" b="0" i="0" u="none" strike="noStrike" dirty="0">
                <a:solidFill>
                  <a:srgbClr val="00385A"/>
                </a:solidFill>
                <a:effectLst/>
                <a:latin typeface="Roboto Light" panose="02000000000000000000" pitchFamily="2" charset="0"/>
              </a:rPr>
              <a:t>tilladelser til push-beskeder direkte i appen, mens du samtidig kan tilgå tidligere push-beskeder.</a:t>
            </a:r>
            <a:endParaRPr lang="da-DK" sz="1050" b="0" i="0" dirty="0">
              <a:solidFill>
                <a:srgbClr val="00385A"/>
              </a:solidFill>
              <a:effectLst/>
              <a:latin typeface="Roboto Light" panose="02000000000000000000" pitchFamily="2" charset="0"/>
            </a:endParaRPr>
          </a:p>
          <a:p>
            <a:pPr algn="l" rtl="0" fontAlgn="base"/>
            <a:endParaRPr lang="da-DK" sz="1050" dirty="0">
              <a:solidFill>
                <a:srgbClr val="00385A"/>
              </a:solidFill>
              <a:latin typeface="Roboto Light" panose="02000000000000000000" pitchFamily="2" charset="0"/>
            </a:endParaRPr>
          </a:p>
          <a:p>
            <a:pPr algn="l" rtl="0" fontAlgn="base"/>
            <a:r>
              <a:rPr lang="da-DK" sz="1050" b="1" i="0" u="none" strike="noStrike" dirty="0" err="1">
                <a:solidFill>
                  <a:srgbClr val="00385A"/>
                </a:solidFill>
                <a:effectLst/>
                <a:latin typeface="Roboto Light" panose="02000000000000000000" pitchFamily="2" charset="0"/>
              </a:rPr>
              <a:t>Afhentningshisotorik</a:t>
            </a:r>
            <a:r>
              <a:rPr lang="da-DK" sz="1050" b="1" i="0" u="none" strike="noStrike" dirty="0">
                <a:solidFill>
                  <a:srgbClr val="00385A"/>
                </a:solidFill>
                <a:effectLst/>
                <a:latin typeface="Roboto Light" panose="02000000000000000000" pitchFamily="2" charset="0"/>
              </a:rPr>
              <a:t> og performance</a:t>
            </a:r>
            <a:r>
              <a:rPr lang="da-DK" sz="1050" b="0" i="0" dirty="0">
                <a:solidFill>
                  <a:srgbClr val="000000"/>
                </a:solidFill>
                <a:effectLst/>
                <a:latin typeface="Roboto Light" panose="02000000000000000000" pitchFamily="2" charset="0"/>
              </a:rPr>
              <a:t>​</a:t>
            </a:r>
            <a:endParaRPr lang="da-DK" sz="1050" b="0" i="0" dirty="0">
              <a:solidFill>
                <a:srgbClr val="000000"/>
              </a:solidFill>
              <a:effectLst/>
              <a:latin typeface="Segoe UI" panose="020B0502040204020203" pitchFamily="34" charset="0"/>
            </a:endParaRPr>
          </a:p>
          <a:p>
            <a:pPr algn="l" rtl="0" fontAlgn="base"/>
            <a:r>
              <a:rPr lang="da-DK" sz="1050" b="0" i="0" u="none" strike="noStrike" dirty="0">
                <a:solidFill>
                  <a:srgbClr val="00385A"/>
                </a:solidFill>
                <a:effectLst/>
                <a:latin typeface="Roboto Light" panose="02000000000000000000" pitchFamily="2" charset="0"/>
              </a:rPr>
              <a:t>Under dine tal vil du fremover kunne se, hvor hurtig og præcis dine tilmeldinger samt, samt antal af </a:t>
            </a:r>
            <a:r>
              <a:rPr lang="da-DK" sz="1050" b="0" i="0" u="none" strike="noStrike" dirty="0" err="1">
                <a:solidFill>
                  <a:srgbClr val="00385A"/>
                </a:solidFill>
                <a:effectLst/>
                <a:latin typeface="Roboto Light" panose="02000000000000000000" pitchFamily="2" charset="0"/>
              </a:rPr>
              <a:t>fordævelsesgebyrer</a:t>
            </a:r>
            <a:endParaRPr lang="da-DK" sz="1050" b="0" i="0" dirty="0">
              <a:solidFill>
                <a:srgbClr val="00385A"/>
              </a:solidFill>
              <a:effectLst/>
              <a:latin typeface="Roboto Light" panose="02000000000000000000" pitchFamily="2" charset="0"/>
            </a:endParaRPr>
          </a:p>
          <a:p>
            <a:pPr algn="l" rtl="0" fontAlgn="base"/>
            <a:endParaRPr lang="da-DK" sz="1050" b="0" i="0" dirty="0">
              <a:solidFill>
                <a:srgbClr val="00395A"/>
              </a:solidFill>
              <a:effectLst/>
              <a:latin typeface="Segoe UI" panose="020B0502040204020203" pitchFamily="34" charset="0"/>
            </a:endParaRPr>
          </a:p>
          <a:p>
            <a:pPr algn="l" rtl="0" fontAlgn="base"/>
            <a:r>
              <a:rPr lang="da-DK" sz="1050" b="1" i="0" dirty="0">
                <a:solidFill>
                  <a:srgbClr val="00385A"/>
                </a:solidFill>
                <a:effectLst/>
                <a:latin typeface="Roboto Light" panose="02000000000000000000" pitchFamily="2" charset="0"/>
              </a:rPr>
              <a:t>Dine tal</a:t>
            </a:r>
            <a:r>
              <a:rPr lang="da-DK" sz="1050" b="0" i="0" dirty="0">
                <a:solidFill>
                  <a:srgbClr val="00385A"/>
                </a:solidFill>
                <a:effectLst/>
                <a:latin typeface="Roboto Light" panose="02000000000000000000" pitchFamily="2" charset="0"/>
              </a:rPr>
              <a:t> </a:t>
            </a:r>
            <a:endParaRPr lang="da-DK" sz="1050" b="0" i="0" dirty="0">
              <a:solidFill>
                <a:srgbClr val="00395A"/>
              </a:solidFill>
              <a:effectLst/>
              <a:latin typeface="Roboto" panose="02000000000000000000" pitchFamily="2" charset="0"/>
            </a:endParaRPr>
          </a:p>
          <a:p>
            <a:pPr algn="l" rtl="0" fontAlgn="base"/>
            <a:r>
              <a:rPr lang="da-DK" sz="1050" b="0" i="0" dirty="0">
                <a:solidFill>
                  <a:srgbClr val="00385A"/>
                </a:solidFill>
                <a:effectLst/>
                <a:latin typeface="Roboto Light" panose="02000000000000000000" pitchFamily="2" charset="0"/>
              </a:rPr>
              <a:t>Under dine tal vil du fremover kunne se, hvor hurtig I er på bedriften til tilmelde præ-tilmeldte dyr til afhentning ved Daka, hvor mange fordærvelsesgebyr I har fået igennem tiden og hvor præcise I er til at tilmelde det faktiske antal dyr, som afhentes.   </a:t>
            </a: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spTree>
    <p:extLst>
      <p:ext uri="{BB962C8B-B14F-4D97-AF65-F5344CB8AC3E}">
        <p14:creationId xmlns:p14="http://schemas.microsoft.com/office/powerpoint/2010/main" val="969098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5</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Skift sprog</a:t>
            </a:r>
          </a:p>
        </p:txBody>
      </p:sp>
      <p:sp>
        <p:nvSpPr>
          <p:cNvPr id="5" name="Tekstfelt 4">
            <a:extLst>
              <a:ext uri="{FF2B5EF4-FFF2-40B4-BE49-F238E27FC236}">
                <a16:creationId xmlns:a16="http://schemas.microsoft.com/office/drawing/2014/main" id="{53B26FC8-0E83-48E1-A477-5F28C39B2BEB}"/>
              </a:ext>
            </a:extLst>
          </p:cNvPr>
          <p:cNvSpPr txBox="1"/>
          <p:nvPr/>
        </p:nvSpPr>
        <p:spPr>
          <a:xfrm>
            <a:off x="139085" y="994298"/>
            <a:ext cx="7264892" cy="769441"/>
          </a:xfrm>
          <a:prstGeom prst="rect">
            <a:avLst/>
          </a:prstGeom>
          <a:noFill/>
          <a:ln>
            <a:solidFill>
              <a:srgbClr val="15466A"/>
            </a:solidFill>
          </a:ln>
        </p:spPr>
        <p:txBody>
          <a:bodyPr wrap="square">
            <a:spAutoFit/>
          </a:bodyPr>
          <a:lstStyle/>
          <a:p>
            <a:pPr algn="l" rtl="0" fontAlgn="base"/>
            <a:r>
              <a:rPr lang="da-DK" sz="1100" b="1" i="0" dirty="0">
                <a:solidFill>
                  <a:srgbClr val="00385A"/>
                </a:solidFill>
                <a:effectLst/>
                <a:latin typeface="Roboto Light" panose="02000000000000000000" pitchFamily="2" charset="0"/>
              </a:rPr>
              <a:t>Valg af sprog</a:t>
            </a:r>
            <a:endParaRPr lang="da-DK" sz="1100" b="0" i="0" dirty="0">
              <a:solidFill>
                <a:srgbClr val="00395A"/>
              </a:solidFill>
              <a:effectLst/>
              <a:latin typeface="Roboto" panose="02000000000000000000" pitchFamily="2" charset="0"/>
            </a:endParaRPr>
          </a:p>
          <a:p>
            <a:pPr algn="l" rtl="0" fontAlgn="base"/>
            <a:r>
              <a:rPr lang="da-DK" sz="1100" b="0" i="0" dirty="0">
                <a:solidFill>
                  <a:srgbClr val="00385A"/>
                </a:solidFill>
                <a:effectLst/>
                <a:latin typeface="Roboto Light" panose="02000000000000000000" pitchFamily="2" charset="0"/>
              </a:rPr>
              <a:t>Du har direkte i appen mulighed for at skifte til det sprog du foretrækker. Du kan vælge mellem dansk, engelsk, rumænsk og ukrainsk.    </a:t>
            </a:r>
          </a:p>
          <a:p>
            <a:pPr algn="l" rtl="0" fontAlgn="base"/>
            <a:endParaRPr lang="da-DK" sz="1100" b="0" i="0" dirty="0">
              <a:solidFill>
                <a:srgbClr val="00385A"/>
              </a:solidFill>
              <a:effectLst/>
              <a:latin typeface="Roboto Light" panose="02000000000000000000" pitchFamily="2" charset="0"/>
            </a:endParaRP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pic>
        <p:nvPicPr>
          <p:cNvPr id="2" name="Skift sprog_redigeret">
            <a:hlinkClick r:id="" action="ppaction://media"/>
            <a:extLst>
              <a:ext uri="{FF2B5EF4-FFF2-40B4-BE49-F238E27FC236}">
                <a16:creationId xmlns:a16="http://schemas.microsoft.com/office/drawing/2014/main" id="{DBAF699D-239D-BAA3-7960-07B6959299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05701" y="994298"/>
            <a:ext cx="2325955" cy="5039180"/>
          </a:xfrm>
          <a:prstGeom prst="rect">
            <a:avLst/>
          </a:prstGeom>
        </p:spPr>
      </p:pic>
    </p:spTree>
    <p:extLst>
      <p:ext uri="{BB962C8B-B14F-4D97-AF65-F5344CB8AC3E}">
        <p14:creationId xmlns:p14="http://schemas.microsoft.com/office/powerpoint/2010/main" val="256400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6</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Vælg tilmeldenummer</a:t>
            </a:r>
          </a:p>
        </p:txBody>
      </p:sp>
      <p:sp>
        <p:nvSpPr>
          <p:cNvPr id="5" name="Tekstfelt 4">
            <a:extLst>
              <a:ext uri="{FF2B5EF4-FFF2-40B4-BE49-F238E27FC236}">
                <a16:creationId xmlns:a16="http://schemas.microsoft.com/office/drawing/2014/main" id="{53B26FC8-0E83-48E1-A477-5F28C39B2BEB}"/>
              </a:ext>
            </a:extLst>
          </p:cNvPr>
          <p:cNvSpPr txBox="1"/>
          <p:nvPr/>
        </p:nvSpPr>
        <p:spPr>
          <a:xfrm>
            <a:off x="139085" y="994298"/>
            <a:ext cx="7264892" cy="769441"/>
          </a:xfrm>
          <a:prstGeom prst="rect">
            <a:avLst/>
          </a:prstGeom>
          <a:noFill/>
          <a:ln>
            <a:solidFill>
              <a:srgbClr val="15466A"/>
            </a:solidFill>
          </a:ln>
        </p:spPr>
        <p:txBody>
          <a:bodyPr wrap="square" lIns="91440" tIns="45720" rIns="91440" bIns="45720" anchor="t">
            <a:spAutoFit/>
          </a:bodyPr>
          <a:lstStyle/>
          <a:p>
            <a:pPr algn="l" rtl="0" fontAlgn="base"/>
            <a:r>
              <a:rPr lang="da-DK" sz="1100" b="1" i="0" dirty="0">
                <a:solidFill>
                  <a:srgbClr val="00385A"/>
                </a:solidFill>
                <a:effectLst/>
                <a:latin typeface="Roboto Light" panose="02000000000000000000" pitchFamily="2" charset="0"/>
              </a:rPr>
              <a:t>Skift mellem </a:t>
            </a:r>
            <a:r>
              <a:rPr lang="da-DK" sz="1100" b="1" i="0" dirty="0" err="1">
                <a:solidFill>
                  <a:srgbClr val="00385A"/>
                </a:solidFill>
                <a:effectLst/>
                <a:latin typeface="Roboto Light" panose="02000000000000000000" pitchFamily="2" charset="0"/>
              </a:rPr>
              <a:t>tilmeldenumer</a:t>
            </a:r>
            <a:endParaRPr lang="da-DK" sz="1100" b="0" i="0" dirty="0">
              <a:solidFill>
                <a:srgbClr val="00395A"/>
              </a:solidFill>
              <a:effectLst/>
              <a:latin typeface="Roboto" panose="02000000000000000000" pitchFamily="2" charset="0"/>
            </a:endParaRPr>
          </a:p>
          <a:p>
            <a:pPr fontAlgn="base"/>
            <a:r>
              <a:rPr lang="da-DK" sz="1100" b="0" i="0" dirty="0">
                <a:solidFill>
                  <a:srgbClr val="00385A"/>
                </a:solidFill>
                <a:effectLst/>
                <a:latin typeface="Roboto Light"/>
                <a:ea typeface="Roboto Light"/>
                <a:cs typeface="Roboto Light"/>
              </a:rPr>
              <a:t>Det er nu blevet muligt at oprette </a:t>
            </a:r>
            <a:r>
              <a:rPr lang="da-DK" sz="1100" dirty="0">
                <a:solidFill>
                  <a:srgbClr val="00385A"/>
                </a:solidFill>
                <a:latin typeface="Roboto Light"/>
                <a:ea typeface="Roboto Light"/>
                <a:cs typeface="Roboto Light"/>
              </a:rPr>
              <a:t>og skifte</a:t>
            </a:r>
            <a:r>
              <a:rPr lang="da-DK" sz="1100" b="0" i="0" dirty="0">
                <a:solidFill>
                  <a:srgbClr val="00385A"/>
                </a:solidFill>
                <a:effectLst/>
                <a:latin typeface="Roboto Light"/>
                <a:ea typeface="Roboto Light"/>
                <a:cs typeface="Roboto Light"/>
              </a:rPr>
              <a:t> mellem tilmeldenummer når du er logget ind. Dermed har du nu kun brug for en bruger, uanset hvor mange tilmeldenumre du har.</a:t>
            </a:r>
            <a:r>
              <a:rPr lang="da-DK" sz="1100" dirty="0">
                <a:solidFill>
                  <a:srgbClr val="00385A"/>
                </a:solidFill>
                <a:latin typeface="Roboto Light"/>
                <a:ea typeface="Roboto Light"/>
                <a:cs typeface="Roboto Light"/>
              </a:rPr>
              <a:t> Det vil sige, at hvis du har flere debitornumre eller CVR numre, så kan det samles på samme mobilnummer.</a:t>
            </a:r>
            <a:endParaRPr lang="da-DK" sz="1100" b="0" i="0" dirty="0">
              <a:solidFill>
                <a:srgbClr val="00385A"/>
              </a:solidFill>
              <a:effectLst/>
              <a:latin typeface="Roboto Light"/>
              <a:ea typeface="Roboto Light"/>
              <a:cs typeface="Roboto Light"/>
            </a:endParaRP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pic>
        <p:nvPicPr>
          <p:cNvPr id="6" name="Tilmeldenummer_redigeret">
            <a:hlinkClick r:id="" action="ppaction://media"/>
            <a:extLst>
              <a:ext uri="{FF2B5EF4-FFF2-40B4-BE49-F238E27FC236}">
                <a16:creationId xmlns:a16="http://schemas.microsoft.com/office/drawing/2014/main" id="{CFA3465C-CAFE-2383-2CDC-36B5A6027E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05700" y="994297"/>
            <a:ext cx="2325955" cy="5039181"/>
          </a:xfrm>
          <a:prstGeom prst="rect">
            <a:avLst/>
          </a:prstGeom>
        </p:spPr>
      </p:pic>
    </p:spTree>
    <p:extLst>
      <p:ext uri="{BB962C8B-B14F-4D97-AF65-F5344CB8AC3E}">
        <p14:creationId xmlns:p14="http://schemas.microsoft.com/office/powerpoint/2010/main" val="158231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7</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medarbejderstyring</a:t>
            </a:r>
          </a:p>
        </p:txBody>
      </p:sp>
      <p:sp>
        <p:nvSpPr>
          <p:cNvPr id="5" name="Tekstfelt 4">
            <a:extLst>
              <a:ext uri="{FF2B5EF4-FFF2-40B4-BE49-F238E27FC236}">
                <a16:creationId xmlns:a16="http://schemas.microsoft.com/office/drawing/2014/main" id="{53B26FC8-0E83-48E1-A477-5F28C39B2BEB}"/>
              </a:ext>
            </a:extLst>
          </p:cNvPr>
          <p:cNvSpPr txBox="1"/>
          <p:nvPr/>
        </p:nvSpPr>
        <p:spPr>
          <a:xfrm>
            <a:off x="139085" y="994298"/>
            <a:ext cx="7264892" cy="4493538"/>
          </a:xfrm>
          <a:prstGeom prst="rect">
            <a:avLst/>
          </a:prstGeom>
          <a:noFill/>
          <a:ln>
            <a:solidFill>
              <a:srgbClr val="15466A"/>
            </a:solidFill>
          </a:ln>
        </p:spPr>
        <p:txBody>
          <a:bodyPr wrap="square" lIns="91440" tIns="45720" rIns="91440" bIns="45720" anchor="t">
            <a:spAutoFit/>
          </a:bodyPr>
          <a:lstStyle/>
          <a:p>
            <a:pPr algn="l" rtl="0" fontAlgn="base"/>
            <a:r>
              <a:rPr lang="da-DK" sz="1100" b="1" i="0" dirty="0">
                <a:solidFill>
                  <a:srgbClr val="00385A"/>
                </a:solidFill>
                <a:effectLst/>
                <a:latin typeface="Roboto Light" panose="02000000000000000000" pitchFamily="2" charset="0"/>
                <a:ea typeface="Roboto Light" panose="02000000000000000000" pitchFamily="2" charset="0"/>
              </a:rPr>
              <a:t>Oprettelse af flere medarbejdere</a:t>
            </a:r>
            <a:r>
              <a:rPr lang="da-DK" sz="1100" b="0" i="0" dirty="0">
                <a:solidFill>
                  <a:srgbClr val="00385A"/>
                </a:solidFill>
                <a:effectLst/>
                <a:latin typeface="Roboto Light" panose="02000000000000000000" pitchFamily="2" charset="0"/>
                <a:ea typeface="Roboto Light" panose="02000000000000000000" pitchFamily="2" charset="0"/>
              </a:rPr>
              <a:t> </a:t>
            </a:r>
            <a:endParaRPr lang="da-DK" sz="1100" b="0" i="0" dirty="0">
              <a:solidFill>
                <a:srgbClr val="00395A"/>
              </a:solidFill>
              <a:effectLst/>
              <a:latin typeface="Roboto Light" panose="02000000000000000000" pitchFamily="2" charset="0"/>
              <a:ea typeface="Roboto Light" panose="02000000000000000000" pitchFamily="2" charset="0"/>
            </a:endParaRPr>
          </a:p>
          <a:p>
            <a:pPr algn="l" rtl="0" fontAlgn="base"/>
            <a:r>
              <a:rPr lang="da-DK" sz="1100" b="0" i="0" dirty="0">
                <a:solidFill>
                  <a:srgbClr val="00385A"/>
                </a:solidFill>
                <a:effectLst/>
                <a:latin typeface="Roboto Light" panose="02000000000000000000" pitchFamily="2" charset="0"/>
                <a:ea typeface="Roboto Light" panose="02000000000000000000" pitchFamily="2" charset="0"/>
              </a:rPr>
              <a:t>Det er nu blevet muligt at oprette medarbejdere, som dermed kan logge ind i appen på deres egen telefon, uden at du skal overdrage login-oplysninger. </a:t>
            </a:r>
          </a:p>
          <a:p>
            <a:pPr algn="l" rtl="0" fontAlgn="base"/>
            <a:endParaRPr lang="da-DK" sz="1100" dirty="0">
              <a:solidFill>
                <a:srgbClr val="00385A"/>
              </a:solidFill>
              <a:latin typeface="Roboto Light" panose="02000000000000000000" pitchFamily="2" charset="0"/>
              <a:ea typeface="Roboto Light" panose="02000000000000000000" pitchFamily="2" charset="0"/>
            </a:endParaRPr>
          </a:p>
          <a:p>
            <a:pPr algn="l" rtl="0" fontAlgn="base"/>
            <a:r>
              <a:rPr lang="da-DK" sz="1100" b="1" i="0" dirty="0">
                <a:solidFill>
                  <a:srgbClr val="00385A"/>
                </a:solidFill>
                <a:effectLst/>
                <a:latin typeface="Roboto Light" panose="02000000000000000000" pitchFamily="2" charset="0"/>
                <a:ea typeface="Roboto Light" panose="02000000000000000000" pitchFamily="2" charset="0"/>
              </a:rPr>
              <a:t>Præ-tilmelding og tilmelding direkte til Daka</a:t>
            </a:r>
            <a:r>
              <a:rPr lang="da-DK" sz="1100" b="0" i="0" dirty="0">
                <a:solidFill>
                  <a:srgbClr val="00385A"/>
                </a:solidFill>
                <a:effectLst/>
                <a:latin typeface="Roboto Light" panose="02000000000000000000" pitchFamily="2" charset="0"/>
                <a:ea typeface="Roboto Light" panose="02000000000000000000" pitchFamily="2" charset="0"/>
              </a:rPr>
              <a:t> </a:t>
            </a:r>
            <a:endParaRPr lang="da-DK" sz="1100" b="0" i="0" dirty="0">
              <a:solidFill>
                <a:srgbClr val="00395A"/>
              </a:solidFill>
              <a:effectLst/>
              <a:latin typeface="Roboto Light" panose="02000000000000000000" pitchFamily="2" charset="0"/>
              <a:ea typeface="Roboto Light" panose="02000000000000000000" pitchFamily="2" charset="0"/>
            </a:endParaRPr>
          </a:p>
          <a:p>
            <a:pPr fontAlgn="base"/>
            <a:r>
              <a:rPr lang="da-DK" sz="1100" b="0" i="0" dirty="0">
                <a:solidFill>
                  <a:srgbClr val="00385A"/>
                </a:solidFill>
                <a:effectLst/>
                <a:latin typeface="Roboto Light"/>
                <a:ea typeface="Roboto Light"/>
                <a:cs typeface="Roboto Light"/>
              </a:rPr>
              <a:t>Samtidig med at man nu kan oprette medarbejdere er det også muligt at styre, hvorvidt medarbejdere “kun” kan præ-tilmelde, eller tilmelde direkte til afhentning ved Daka. Det betyder at når f.eks. en staldmedarbejder flytter et dødt dyr udenfor stalden kan </a:t>
            </a:r>
            <a:r>
              <a:rPr lang="da-DK" sz="1100" dirty="0">
                <a:solidFill>
                  <a:srgbClr val="00385A"/>
                </a:solidFill>
                <a:latin typeface="Roboto Light"/>
                <a:ea typeface="Roboto Light"/>
                <a:cs typeface="Roboto Light"/>
              </a:rPr>
              <a:t>der foretages en</a:t>
            </a:r>
            <a:r>
              <a:rPr lang="da-DK" sz="1100" b="0" i="0" dirty="0">
                <a:solidFill>
                  <a:srgbClr val="00385A"/>
                </a:solidFill>
                <a:effectLst/>
                <a:latin typeface="Roboto Light"/>
                <a:ea typeface="Roboto Light"/>
                <a:cs typeface="Roboto Light"/>
              </a:rPr>
              <a:t> præ-tilmelding. Herefter vil landmanden eller driftslederen, med tilladelse til at tilmelde direkte til </a:t>
            </a:r>
            <a:r>
              <a:rPr lang="da-DK" sz="1100" b="0" i="0" dirty="0" err="1">
                <a:solidFill>
                  <a:srgbClr val="00385A"/>
                </a:solidFill>
                <a:effectLst/>
                <a:latin typeface="Roboto Light"/>
                <a:ea typeface="Roboto Light"/>
                <a:cs typeface="Roboto Light"/>
              </a:rPr>
              <a:t>Daka</a:t>
            </a:r>
            <a:r>
              <a:rPr lang="da-DK" sz="1100" b="0" i="0" dirty="0">
                <a:solidFill>
                  <a:srgbClr val="00385A"/>
                </a:solidFill>
                <a:effectLst/>
                <a:latin typeface="Roboto Light"/>
                <a:ea typeface="Roboto Light"/>
                <a:cs typeface="Roboto Light"/>
              </a:rPr>
              <a:t>, bliver orienteret om</a:t>
            </a:r>
            <a:r>
              <a:rPr lang="da-DK" sz="1100" dirty="0">
                <a:solidFill>
                  <a:srgbClr val="00385A"/>
                </a:solidFill>
                <a:latin typeface="Roboto Light"/>
                <a:ea typeface="Roboto Light"/>
                <a:cs typeface="Roboto Light"/>
              </a:rPr>
              <a:t>,</a:t>
            </a:r>
            <a:r>
              <a:rPr lang="da-DK" sz="1100" b="0" i="0" dirty="0">
                <a:solidFill>
                  <a:srgbClr val="00385A"/>
                </a:solidFill>
                <a:effectLst/>
                <a:latin typeface="Roboto Light"/>
                <a:ea typeface="Roboto Light"/>
                <a:cs typeface="Roboto Light"/>
              </a:rPr>
              <a:t> at der er konstateret et dødt dyr, men som ikke er flyttet ud på afhentningspladsen og tilmeldt </a:t>
            </a:r>
            <a:r>
              <a:rPr lang="da-DK" sz="1100" dirty="0">
                <a:solidFill>
                  <a:srgbClr val="00385A"/>
                </a:solidFill>
                <a:latin typeface="Roboto Light"/>
                <a:ea typeface="Roboto Light"/>
                <a:cs typeface="Roboto Light"/>
              </a:rPr>
              <a:t>til afhentning endnu</a:t>
            </a:r>
            <a:r>
              <a:rPr lang="da-DK" sz="1100" b="0" i="0" dirty="0">
                <a:solidFill>
                  <a:srgbClr val="00385A"/>
                </a:solidFill>
                <a:effectLst/>
                <a:latin typeface="Roboto Light"/>
                <a:ea typeface="Roboto Light"/>
                <a:cs typeface="Roboto Light"/>
              </a:rPr>
              <a:t>.    </a:t>
            </a:r>
          </a:p>
          <a:p>
            <a:pPr algn="l"/>
            <a:endParaRPr lang="da-DK" sz="1100" b="0" i="0" dirty="0">
              <a:solidFill>
                <a:srgbClr val="00385A"/>
              </a:solidFill>
              <a:effectLst/>
              <a:highlight>
                <a:srgbClr val="FF0000"/>
              </a:highlight>
              <a:latin typeface="Roboto Light" panose="02000000000000000000" pitchFamily="2" charset="0"/>
              <a:ea typeface="Roboto Light" panose="02000000000000000000" pitchFamily="2" charset="0"/>
            </a:endParaRPr>
          </a:p>
          <a:p>
            <a:pPr algn="l" rtl="0" fontAlgn="base"/>
            <a:r>
              <a:rPr lang="da-DK" sz="1100" b="1" i="0" u="none" strike="noStrike" dirty="0">
                <a:solidFill>
                  <a:srgbClr val="00385A"/>
                </a:solidFill>
                <a:effectLst/>
                <a:latin typeface="Roboto Light" panose="02000000000000000000" pitchFamily="2" charset="0"/>
                <a:ea typeface="Roboto Light" panose="02000000000000000000" pitchFamily="2" charset="0"/>
              </a:rPr>
              <a:t>Flow i arbejdsgang/app</a:t>
            </a:r>
            <a:r>
              <a:rPr lang="en-US" sz="1100" b="0" i="0" dirty="0">
                <a:solidFill>
                  <a:srgbClr val="000000"/>
                </a:solidFill>
                <a:effectLst/>
                <a:latin typeface="Roboto Light" panose="02000000000000000000" pitchFamily="2" charset="0"/>
                <a:ea typeface="Roboto Light" panose="02000000000000000000" pitchFamily="2" charset="0"/>
              </a:rPr>
              <a:t>​</a:t>
            </a:r>
            <a:br>
              <a:rPr lang="en-US" sz="1100" b="0" i="0" dirty="0">
                <a:solidFill>
                  <a:srgbClr val="000000"/>
                </a:solidFill>
                <a:effectLst/>
                <a:latin typeface="Roboto Light" panose="02000000000000000000" pitchFamily="2" charset="0"/>
                <a:ea typeface="Roboto Light" panose="02000000000000000000" pitchFamily="2" charset="0"/>
              </a:rPr>
            </a:br>
            <a:r>
              <a:rPr lang="da-DK" sz="1100" b="0" i="0" u="none" strike="noStrike" dirty="0">
                <a:solidFill>
                  <a:srgbClr val="00385A"/>
                </a:solidFill>
                <a:effectLst/>
                <a:latin typeface="Roboto Light" panose="02000000000000000000" pitchFamily="2" charset="0"/>
                <a:ea typeface="Roboto Light" panose="02000000000000000000" pitchFamily="2" charset="0"/>
              </a:rPr>
              <a:t>1. Dyr konstateres dødt og lægges uden for stald</a:t>
            </a:r>
            <a:r>
              <a:rPr lang="en-US" sz="1100" b="0" i="0" dirty="0">
                <a:solidFill>
                  <a:srgbClr val="000000"/>
                </a:solidFill>
                <a:effectLst/>
                <a:latin typeface="Roboto Light" panose="02000000000000000000" pitchFamily="2" charset="0"/>
                <a:ea typeface="Roboto Light" panose="02000000000000000000" pitchFamily="2" charset="0"/>
              </a:rPr>
              <a:t>​</a:t>
            </a:r>
          </a:p>
          <a:p>
            <a:pPr algn="l" rtl="0" fontAlgn="base"/>
            <a:r>
              <a:rPr lang="da-DK" sz="1100" b="0" i="0" u="none" strike="noStrike" dirty="0">
                <a:solidFill>
                  <a:srgbClr val="00385A"/>
                </a:solidFill>
                <a:effectLst/>
                <a:latin typeface="Roboto Light"/>
                <a:ea typeface="Roboto Light"/>
                <a:cs typeface="Roboto Light"/>
              </a:rPr>
              <a:t>2. Oprettelse af </a:t>
            </a:r>
            <a:r>
              <a:rPr lang="da-DK" sz="1100" dirty="0">
                <a:solidFill>
                  <a:srgbClr val="00385A"/>
                </a:solidFill>
                <a:latin typeface="Roboto Light"/>
                <a:ea typeface="Roboto Light"/>
                <a:cs typeface="Roboto Light"/>
              </a:rPr>
              <a:t>præ-tilmelding</a:t>
            </a:r>
            <a:r>
              <a:rPr lang="da-DK" sz="1100" b="0" i="0" u="none" strike="noStrike" dirty="0">
                <a:solidFill>
                  <a:srgbClr val="00385A"/>
                </a:solidFill>
                <a:effectLst/>
                <a:latin typeface="Roboto Light"/>
                <a:ea typeface="Roboto Light"/>
                <a:cs typeface="Roboto Light"/>
              </a:rPr>
              <a:t>. Kan udføres af bruger med rettigheden tilmeld til liste</a:t>
            </a:r>
            <a:r>
              <a:rPr lang="en-US" sz="1100" b="0" i="0" dirty="0">
                <a:solidFill>
                  <a:srgbClr val="000000"/>
                </a:solidFill>
                <a:effectLst/>
                <a:latin typeface="Roboto Light"/>
                <a:ea typeface="Roboto Light"/>
                <a:cs typeface="Roboto Light"/>
              </a:rPr>
              <a:t>​</a:t>
            </a:r>
          </a:p>
          <a:p>
            <a:pPr algn="l" rtl="0" fontAlgn="base"/>
            <a:r>
              <a:rPr lang="da-DK" sz="1100" b="0" i="0" u="none" strike="noStrike" dirty="0">
                <a:solidFill>
                  <a:srgbClr val="00385A"/>
                </a:solidFill>
                <a:effectLst/>
                <a:latin typeface="Roboto Light" panose="02000000000000000000" pitchFamily="2" charset="0"/>
                <a:ea typeface="Roboto Light" panose="02000000000000000000" pitchFamily="2" charset="0"/>
              </a:rPr>
              <a:t>3. Push-besked til bruger med rettigheden ”bestille afhentning”</a:t>
            </a:r>
            <a:r>
              <a:rPr lang="en-US" sz="1100" b="0" i="0" dirty="0">
                <a:solidFill>
                  <a:srgbClr val="000000"/>
                </a:solidFill>
                <a:effectLst/>
                <a:latin typeface="Roboto Light" panose="02000000000000000000" pitchFamily="2" charset="0"/>
                <a:ea typeface="Roboto Light" panose="02000000000000000000" pitchFamily="2" charset="0"/>
              </a:rPr>
              <a:t>​</a:t>
            </a:r>
          </a:p>
          <a:p>
            <a:pPr algn="l" rtl="0" fontAlgn="base"/>
            <a:r>
              <a:rPr lang="da-DK" sz="1100" b="0" i="0" u="none" strike="noStrike" dirty="0">
                <a:solidFill>
                  <a:srgbClr val="00385A"/>
                </a:solidFill>
                <a:effectLst/>
                <a:latin typeface="Roboto Light"/>
                <a:ea typeface="Roboto Light"/>
                <a:cs typeface="Roboto Light"/>
              </a:rPr>
              <a:t>4. Gennemføres bestilling ikke inden for ”x” antal timer, vil administrator modtage push-besked om manglende tilmelding med fast interval.</a:t>
            </a:r>
            <a:r>
              <a:rPr lang="en-US" sz="1100" b="0" i="0" dirty="0">
                <a:solidFill>
                  <a:srgbClr val="000000"/>
                </a:solidFill>
                <a:effectLst/>
                <a:latin typeface="Roboto Light"/>
                <a:ea typeface="Roboto Light"/>
                <a:cs typeface="Roboto Light"/>
              </a:rPr>
              <a:t>​</a:t>
            </a:r>
            <a:endParaRPr lang="en-US" sz="1100" b="0" i="0" dirty="0">
              <a:effectLst/>
              <a:latin typeface="Roboto Light" panose="02000000000000000000" pitchFamily="2" charset="0"/>
              <a:ea typeface="Roboto Light" panose="02000000000000000000" pitchFamily="2" charset="0"/>
            </a:endParaRPr>
          </a:p>
          <a:p>
            <a:pPr algn="l" rtl="0" fontAlgn="base"/>
            <a:r>
              <a:rPr lang="da-DK" sz="1100" b="0" i="0" u="none" strike="noStrike" dirty="0">
                <a:solidFill>
                  <a:srgbClr val="00385A"/>
                </a:solidFill>
                <a:effectLst/>
                <a:latin typeface="Roboto Light"/>
                <a:ea typeface="Roboto Light"/>
                <a:cs typeface="Roboto Light"/>
              </a:rPr>
              <a:t>5. Bruger med rettighed ”Bestil afhentning” eller ”Administrator” kan se præ-tilmeldinger. Antal af tilmeldinger kan rettes eller blot bekræftes</a:t>
            </a:r>
            <a:br>
              <a:rPr lang="da-DK" sz="1100" b="0" i="0" dirty="0">
                <a:effectLst/>
                <a:latin typeface="Roboto Light" panose="02000000000000000000" pitchFamily="2" charset="0"/>
                <a:ea typeface="Roboto Light" panose="02000000000000000000" pitchFamily="2" charset="0"/>
              </a:rPr>
            </a:br>
            <a:r>
              <a:rPr lang="da-DK" sz="1100" b="0" i="0" dirty="0">
                <a:solidFill>
                  <a:srgbClr val="000000"/>
                </a:solidFill>
                <a:effectLst/>
                <a:latin typeface="Roboto Light"/>
                <a:ea typeface="Roboto Light"/>
                <a:cs typeface="Roboto Light"/>
              </a:rPr>
              <a:t>​</a:t>
            </a:r>
            <a:br>
              <a:rPr lang="da-DK" sz="1100" b="0" i="0" dirty="0">
                <a:effectLst/>
                <a:latin typeface="Roboto Light" panose="02000000000000000000" pitchFamily="2" charset="0"/>
                <a:ea typeface="Roboto Light" panose="02000000000000000000" pitchFamily="2" charset="0"/>
              </a:rPr>
            </a:br>
            <a:r>
              <a:rPr lang="da-DK" sz="1100" b="0" i="0" dirty="0">
                <a:solidFill>
                  <a:srgbClr val="000000"/>
                </a:solidFill>
                <a:effectLst/>
                <a:latin typeface="Roboto Light"/>
                <a:ea typeface="Roboto Light"/>
                <a:cs typeface="Roboto Light"/>
              </a:rPr>
              <a:t>​</a:t>
            </a:r>
            <a:br>
              <a:rPr lang="da-DK" sz="1100" b="0" i="0" dirty="0">
                <a:effectLst/>
                <a:latin typeface="Roboto Light" panose="02000000000000000000" pitchFamily="2" charset="0"/>
                <a:ea typeface="Roboto Light" panose="02000000000000000000" pitchFamily="2" charset="0"/>
              </a:rPr>
            </a:br>
            <a:r>
              <a:rPr lang="da-DK" sz="1100" b="0" i="0" u="none" strike="noStrike" dirty="0">
                <a:solidFill>
                  <a:srgbClr val="00385A"/>
                </a:solidFill>
                <a:effectLst/>
                <a:latin typeface="Roboto Light"/>
                <a:ea typeface="Roboto Light"/>
                <a:cs typeface="Roboto Light"/>
              </a:rPr>
              <a:t>Det er vigtigt at det er dig som landmand og ejer, der er registreret som hovedadministrator. Hvis du som ejer får nyt telefonnummer, skal de opdateres i appen. Hvis du vælger at lade en medarbejder være hovedadministrator, er det vigtigt at du sletter medarbejderens nummer i appen, og tilføjer et nyt nummer i forbindelse med en eventuel fratrædelse, for at du beholder kontrol og tilmelding i appen. </a:t>
            </a:r>
            <a:r>
              <a:rPr lang="da-DK" sz="1100" b="0" i="0" dirty="0">
                <a:solidFill>
                  <a:srgbClr val="000000"/>
                </a:solidFill>
                <a:effectLst/>
                <a:latin typeface="Roboto Light"/>
                <a:ea typeface="Roboto Light"/>
                <a:cs typeface="Roboto Light"/>
              </a:rPr>
              <a:t>​</a:t>
            </a:r>
          </a:p>
          <a:p>
            <a:endParaRPr lang="da-DK" sz="1100" dirty="0">
              <a:solidFill>
                <a:srgbClr val="00385A"/>
              </a:solidFill>
              <a:latin typeface="Roboto Light" panose="02000000000000000000" pitchFamily="2" charset="0"/>
              <a:ea typeface="Roboto Light" panose="02000000000000000000" pitchFamily="2" charset="0"/>
            </a:endParaRP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pic>
        <p:nvPicPr>
          <p:cNvPr id="2" name="Medarbejderstyring_redigeret">
            <a:hlinkClick r:id="" action="ppaction://media"/>
            <a:extLst>
              <a:ext uri="{FF2B5EF4-FFF2-40B4-BE49-F238E27FC236}">
                <a16:creationId xmlns:a16="http://schemas.microsoft.com/office/drawing/2014/main" id="{59F512AD-8C3F-6398-12C5-5DF4F8D0DF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05700" y="994296"/>
            <a:ext cx="2340634" cy="5039181"/>
          </a:xfrm>
          <a:prstGeom prst="rect">
            <a:avLst/>
          </a:prstGeom>
        </p:spPr>
      </p:pic>
    </p:spTree>
    <p:extLst>
      <p:ext uri="{BB962C8B-B14F-4D97-AF65-F5344CB8AC3E}">
        <p14:creationId xmlns:p14="http://schemas.microsoft.com/office/powerpoint/2010/main" val="11628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8</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Navngiv adresser</a:t>
            </a:r>
          </a:p>
        </p:txBody>
      </p:sp>
      <p:sp>
        <p:nvSpPr>
          <p:cNvPr id="5" name="Tekstfelt 4">
            <a:extLst>
              <a:ext uri="{FF2B5EF4-FFF2-40B4-BE49-F238E27FC236}">
                <a16:creationId xmlns:a16="http://schemas.microsoft.com/office/drawing/2014/main" id="{53B26FC8-0E83-48E1-A477-5F28C39B2BEB}"/>
              </a:ext>
            </a:extLst>
          </p:cNvPr>
          <p:cNvSpPr txBox="1"/>
          <p:nvPr/>
        </p:nvSpPr>
        <p:spPr>
          <a:xfrm>
            <a:off x="139085" y="994298"/>
            <a:ext cx="7264892" cy="600164"/>
          </a:xfrm>
          <a:prstGeom prst="rect">
            <a:avLst/>
          </a:prstGeom>
          <a:noFill/>
          <a:ln>
            <a:solidFill>
              <a:srgbClr val="15466A"/>
            </a:solidFill>
          </a:ln>
        </p:spPr>
        <p:txBody>
          <a:bodyPr wrap="square">
            <a:spAutoFit/>
          </a:bodyPr>
          <a:lstStyle/>
          <a:p>
            <a:pPr algn="l" rtl="0" fontAlgn="base"/>
            <a:r>
              <a:rPr lang="da-DK" sz="1100" b="1" i="0" dirty="0">
                <a:solidFill>
                  <a:srgbClr val="00385A"/>
                </a:solidFill>
                <a:effectLst/>
                <a:latin typeface="Roboto Light" panose="02000000000000000000" pitchFamily="2" charset="0"/>
              </a:rPr>
              <a:t>Vælge selv navn på adresser</a:t>
            </a:r>
            <a:endParaRPr lang="da-DK" sz="1100" b="0" i="0" dirty="0">
              <a:solidFill>
                <a:srgbClr val="00395A"/>
              </a:solidFill>
              <a:effectLst/>
              <a:latin typeface="Roboto" panose="02000000000000000000" pitchFamily="2" charset="0"/>
            </a:endParaRPr>
          </a:p>
          <a:p>
            <a:pPr algn="l" rtl="0" fontAlgn="base"/>
            <a:r>
              <a:rPr lang="da-DK" sz="1100" b="0" i="0" dirty="0">
                <a:solidFill>
                  <a:srgbClr val="00385A"/>
                </a:solidFill>
                <a:effectLst/>
                <a:latin typeface="Roboto Light" panose="02000000000000000000" pitchFamily="2" charset="0"/>
              </a:rPr>
              <a:t>Du kan nu selv vælge hvad dine adresser skal hedder. Det er dog kun til internt brug, Daka kan ikke se de navne du vælger. </a:t>
            </a: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pic>
        <p:nvPicPr>
          <p:cNvPr id="2" name="Navngiv adresser_redigeret">
            <a:hlinkClick r:id="" action="ppaction://media"/>
            <a:extLst>
              <a:ext uri="{FF2B5EF4-FFF2-40B4-BE49-F238E27FC236}">
                <a16:creationId xmlns:a16="http://schemas.microsoft.com/office/drawing/2014/main" id="{FA7FD8E2-2803-0D28-4456-52A713DCCA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05699" y="994296"/>
            <a:ext cx="2340634" cy="5070983"/>
          </a:xfrm>
          <a:prstGeom prst="rect">
            <a:avLst/>
          </a:prstGeom>
        </p:spPr>
      </p:pic>
    </p:spTree>
    <p:extLst>
      <p:ext uri="{BB962C8B-B14F-4D97-AF65-F5344CB8AC3E}">
        <p14:creationId xmlns:p14="http://schemas.microsoft.com/office/powerpoint/2010/main" val="21805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E8F321F5-0544-4EFC-9308-F5B6DF5A2EAE}"/>
              </a:ext>
            </a:extLst>
          </p:cNvPr>
          <p:cNvSpPr>
            <a:spLocks noGrp="1"/>
          </p:cNvSpPr>
          <p:nvPr>
            <p:ph type="sldNum" sz="quarter" idx="12"/>
          </p:nvPr>
        </p:nvSpPr>
        <p:spPr/>
        <p:txBody>
          <a:bodyPr/>
          <a:lstStyle/>
          <a:p>
            <a:fld id="{F10A3FFD-82C5-41D2-B195-FA9EF1728088}" type="slidenum">
              <a:rPr lang="da-DK" smtClean="0"/>
              <a:t>9</a:t>
            </a:fld>
            <a:endParaRPr lang="da-DK"/>
          </a:p>
        </p:txBody>
      </p:sp>
      <p:sp>
        <p:nvSpPr>
          <p:cNvPr id="4" name="Titel 1">
            <a:extLst>
              <a:ext uri="{FF2B5EF4-FFF2-40B4-BE49-F238E27FC236}">
                <a16:creationId xmlns:a16="http://schemas.microsoft.com/office/drawing/2014/main" id="{CB97AA43-AFEA-4963-B401-7B2CDA9DABA1}"/>
              </a:ext>
            </a:extLst>
          </p:cNvPr>
          <p:cNvSpPr>
            <a:spLocks noGrp="1"/>
          </p:cNvSpPr>
          <p:nvPr>
            <p:ph type="title"/>
          </p:nvPr>
        </p:nvSpPr>
        <p:spPr>
          <a:xfrm>
            <a:off x="219075" y="406619"/>
            <a:ext cx="11559970" cy="483790"/>
          </a:xfrm>
        </p:spPr>
        <p:txBody>
          <a:bodyPr>
            <a:normAutofit fontScale="90000"/>
          </a:bodyPr>
          <a:lstStyle/>
          <a:p>
            <a:r>
              <a:rPr lang="da-DK" dirty="0"/>
              <a:t>Servicemeddelelser</a:t>
            </a:r>
          </a:p>
        </p:txBody>
      </p:sp>
      <p:sp>
        <p:nvSpPr>
          <p:cNvPr id="5" name="Tekstfelt 4">
            <a:extLst>
              <a:ext uri="{FF2B5EF4-FFF2-40B4-BE49-F238E27FC236}">
                <a16:creationId xmlns:a16="http://schemas.microsoft.com/office/drawing/2014/main" id="{53B26FC8-0E83-48E1-A477-5F28C39B2BEB}"/>
              </a:ext>
            </a:extLst>
          </p:cNvPr>
          <p:cNvSpPr txBox="1"/>
          <p:nvPr/>
        </p:nvSpPr>
        <p:spPr>
          <a:xfrm>
            <a:off x="139085" y="994298"/>
            <a:ext cx="7264892" cy="430887"/>
          </a:xfrm>
          <a:prstGeom prst="rect">
            <a:avLst/>
          </a:prstGeom>
          <a:noFill/>
          <a:ln>
            <a:solidFill>
              <a:srgbClr val="15466A"/>
            </a:solidFill>
          </a:ln>
        </p:spPr>
        <p:txBody>
          <a:bodyPr wrap="square">
            <a:spAutoFit/>
          </a:bodyPr>
          <a:lstStyle/>
          <a:p>
            <a:pPr algn="l" rtl="0" fontAlgn="base"/>
            <a:r>
              <a:rPr lang="da-DK" sz="1100" b="1" i="0" dirty="0">
                <a:solidFill>
                  <a:srgbClr val="00385A"/>
                </a:solidFill>
                <a:effectLst/>
                <a:latin typeface="Roboto Light" panose="02000000000000000000" pitchFamily="2" charset="0"/>
              </a:rPr>
              <a:t>Find servicemeddelelser</a:t>
            </a:r>
            <a:endParaRPr lang="da-DK" sz="1100" b="0" i="0" dirty="0">
              <a:solidFill>
                <a:srgbClr val="00395A"/>
              </a:solidFill>
              <a:effectLst/>
              <a:latin typeface="Roboto" panose="02000000000000000000" pitchFamily="2" charset="0"/>
            </a:endParaRPr>
          </a:p>
          <a:p>
            <a:pPr algn="l" rtl="0" fontAlgn="base"/>
            <a:r>
              <a:rPr lang="da-DK" sz="1100" b="0" i="0" dirty="0">
                <a:solidFill>
                  <a:srgbClr val="00385A"/>
                </a:solidFill>
                <a:effectLst/>
                <a:latin typeface="Roboto Light" panose="02000000000000000000" pitchFamily="2" charset="0"/>
              </a:rPr>
              <a:t>Du kan nu under servicemeddelelser finde frem til de seneste push-beskeder du har modtaget fra Daka.</a:t>
            </a:r>
          </a:p>
        </p:txBody>
      </p:sp>
      <p:pic>
        <p:nvPicPr>
          <p:cNvPr id="7" name="Billede 6">
            <a:extLst>
              <a:ext uri="{FF2B5EF4-FFF2-40B4-BE49-F238E27FC236}">
                <a16:creationId xmlns:a16="http://schemas.microsoft.com/office/drawing/2014/main" id="{870912A0-6197-4E7C-8530-1DA63F73B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5953" y="15409"/>
            <a:ext cx="1956047" cy="782420"/>
          </a:xfrm>
          <a:prstGeom prst="rect">
            <a:avLst/>
          </a:prstGeom>
        </p:spPr>
      </p:pic>
      <p:pic>
        <p:nvPicPr>
          <p:cNvPr id="2" name="Servicemeddelelser_redigeret">
            <a:hlinkClick r:id="" action="ppaction://media"/>
            <a:extLst>
              <a:ext uri="{FF2B5EF4-FFF2-40B4-BE49-F238E27FC236}">
                <a16:creationId xmlns:a16="http://schemas.microsoft.com/office/drawing/2014/main" id="{4B59D673-909A-735A-F63B-F792B34371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05698" y="994296"/>
            <a:ext cx="2340633" cy="5070980"/>
          </a:xfrm>
          <a:prstGeom prst="rect">
            <a:avLst/>
          </a:prstGeom>
        </p:spPr>
      </p:pic>
    </p:spTree>
    <p:extLst>
      <p:ext uri="{BB962C8B-B14F-4D97-AF65-F5344CB8AC3E}">
        <p14:creationId xmlns:p14="http://schemas.microsoft.com/office/powerpoint/2010/main" val="290094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ka SecAnim_Skabelon 012022.pptx  -  Skrivebeskyttet" id="{90323903-CABF-4B98-9876-13FA1B132C87}" vid="{4C436E48-ABBE-4D40-B078-700C8FBF4BE3}"/>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bea53cf-5f93-428d-9f75-1fd916bf959c">
      <Terms xmlns="http://schemas.microsoft.com/office/infopath/2007/PartnerControls"/>
    </lcf76f155ced4ddcb4097134ff3c332f>
    <TaxCatchAll xmlns="2730657e-1aa4-4a91-b8fc-5cd6bcc1b013" xsi:nil="true"/>
    <SharedWithUsers xmlns="0cf17176-bece-4f49-b920-0eaa301d5175">
      <UserInfo>
        <DisplayName>Søren Mohr Jensen</DisplayName>
        <AccountId>15</AccountId>
        <AccountType/>
      </UserInfo>
      <UserInfo>
        <DisplayName>Rikke Klitgaard Friis</DisplayName>
        <AccountId>7</AccountId>
        <AccountType/>
      </UserInfo>
      <UserInfo>
        <DisplayName>Anders Lehnsted</DisplayName>
        <AccountId>99</AccountId>
        <AccountType/>
      </UserInfo>
      <UserInfo>
        <DisplayName>Alex Thomsen</DisplayName>
        <AccountId>106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E5BEF3F62A454B94C311828FB4F21A" ma:contentTypeVersion="16" ma:contentTypeDescription="Create a new document." ma:contentTypeScope="" ma:versionID="59dafeec6ab7cfea95925b6c1bbf244d">
  <xsd:schema xmlns:xsd="http://www.w3.org/2001/XMLSchema" xmlns:xs="http://www.w3.org/2001/XMLSchema" xmlns:p="http://schemas.microsoft.com/office/2006/metadata/properties" xmlns:ns2="2bea53cf-5f93-428d-9f75-1fd916bf959c" xmlns:ns3="0cf17176-bece-4f49-b920-0eaa301d5175" xmlns:ns4="2730657e-1aa4-4a91-b8fc-5cd6bcc1b013" targetNamespace="http://schemas.microsoft.com/office/2006/metadata/properties" ma:root="true" ma:fieldsID="0bb33716dcad0198745d27aceba04d8d" ns2:_="" ns3:_="" ns4:_="">
    <xsd:import namespace="2bea53cf-5f93-428d-9f75-1fd916bf959c"/>
    <xsd:import namespace="0cf17176-bece-4f49-b920-0eaa301d5175"/>
    <xsd:import namespace="2730657e-1aa4-4a91-b8fc-5cd6bcc1b0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a53cf-5f93-428d-9f75-1fd916bf95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87f3c7b-00aa-44cc-8e20-d28be7d219b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cf17176-bece-4f49-b920-0eaa301d517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30657e-1aa4-4a91-b8fc-5cd6bcc1b01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633a9ba-ecd8-4ae9-bb7a-2ed0801a707e}" ma:internalName="TaxCatchAll" ma:showField="CatchAllData" ma:web="0cf17176-bece-4f49-b920-0eaa301d51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B67757-0591-4DB5-BADD-A7B639D89A63}">
  <ds:schemaRefs>
    <ds:schemaRef ds:uri="http://schemas.openxmlformats.org/package/2006/metadata/core-properties"/>
    <ds:schemaRef ds:uri="0cf17176-bece-4f49-b920-0eaa301d5175"/>
    <ds:schemaRef ds:uri="http://schemas.microsoft.com/office/2006/documentManagement/types"/>
    <ds:schemaRef ds:uri="http://schemas.microsoft.com/office/infopath/2007/PartnerControls"/>
    <ds:schemaRef ds:uri="http://www.w3.org/XML/1998/namespace"/>
    <ds:schemaRef ds:uri="2730657e-1aa4-4a91-b8fc-5cd6bcc1b013"/>
    <ds:schemaRef ds:uri="http://schemas.microsoft.com/office/2006/metadata/properties"/>
    <ds:schemaRef ds:uri="http://purl.org/dc/elements/1.1/"/>
    <ds:schemaRef ds:uri="http://purl.org/dc/terms/"/>
    <ds:schemaRef ds:uri="2bea53cf-5f93-428d-9f75-1fd916bf959c"/>
    <ds:schemaRef ds:uri="http://purl.org/dc/dcmitype/"/>
  </ds:schemaRefs>
</ds:datastoreItem>
</file>

<file path=customXml/itemProps2.xml><?xml version="1.0" encoding="utf-8"?>
<ds:datastoreItem xmlns:ds="http://schemas.openxmlformats.org/officeDocument/2006/customXml" ds:itemID="{E411DADC-E8FC-4213-9F32-207C5E9F97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ea53cf-5f93-428d-9f75-1fd916bf959c"/>
    <ds:schemaRef ds:uri="0cf17176-bece-4f49-b920-0eaa301d5175"/>
    <ds:schemaRef ds:uri="2730657e-1aa4-4a91-b8fc-5cd6bcc1b0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F7971C-2B02-4ADE-965F-5E5C9AE3F6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Daka SecAnim_Skabelon 012022</Template>
  <TotalTime>262</TotalTime>
  <Words>1168</Words>
  <Application>Microsoft Office PowerPoint</Application>
  <PresentationFormat>Widescreen</PresentationFormat>
  <Paragraphs>116</Paragraphs>
  <Slides>13</Slides>
  <Notes>3</Notes>
  <HiddenSlides>0</HiddenSlides>
  <MMClips>9</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13</vt:i4>
      </vt:variant>
    </vt:vector>
  </HeadingPairs>
  <TitlesOfParts>
    <vt:vector size="22" baseType="lpstr">
      <vt:lpstr>Arial</vt:lpstr>
      <vt:lpstr>Calibri</vt:lpstr>
      <vt:lpstr>Century Gothic</vt:lpstr>
      <vt:lpstr>Roboto</vt:lpstr>
      <vt:lpstr>Roboto Light</vt:lpstr>
      <vt:lpstr>Segoe UI</vt:lpstr>
      <vt:lpstr>Times New Roman</vt:lpstr>
      <vt:lpstr>WordVisiCarriageReturn_MSFontService</vt:lpstr>
      <vt:lpstr>Office-tema</vt:lpstr>
      <vt:lpstr>PowerPoint-præsentation</vt:lpstr>
      <vt:lpstr>Indholdsfortegnelse</vt:lpstr>
      <vt:lpstr>Indholdsfortegnelse</vt:lpstr>
      <vt:lpstr>Introduktion til nye funktioner</vt:lpstr>
      <vt:lpstr>Skift sprog</vt:lpstr>
      <vt:lpstr>Vælg tilmeldenummer</vt:lpstr>
      <vt:lpstr>medarbejderstyring</vt:lpstr>
      <vt:lpstr>Navngiv adresser</vt:lpstr>
      <vt:lpstr>Servicemeddelelser</vt:lpstr>
      <vt:lpstr>Vejledninger</vt:lpstr>
      <vt:lpstr>Indstillinger og push-beskeder</vt:lpstr>
      <vt:lpstr>Historik og Performance</vt:lpstr>
      <vt:lpstr>Brug for hjælp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Søren Mohr Jensen</dc:creator>
  <cp:lastModifiedBy>Alex Thomsen</cp:lastModifiedBy>
  <cp:revision>79</cp:revision>
  <dcterms:created xsi:type="dcterms:W3CDTF">2022-01-20T10:46:19Z</dcterms:created>
  <dcterms:modified xsi:type="dcterms:W3CDTF">2022-10-26T09:31:42Z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0x01010065E5BEF3F62A454B94C311828FB4F21A</vt:lpwstr>
  </property>
  <property fmtid="{D5CDD505-2E9C-101B-9397-08002B2CF9AE}" pid="3" name="MediaServiceImageTags">
    <vt:lpwstr/>
  </property>
</Properties>
</file>